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5" r:id="rId2"/>
    <p:sldId id="258" r:id="rId3"/>
    <p:sldId id="260" r:id="rId4"/>
    <p:sldId id="262" r:id="rId5"/>
    <p:sldId id="264" r:id="rId6"/>
    <p:sldId id="266" r:id="rId7"/>
    <p:sldId id="269" r:id="rId8"/>
    <p:sldId id="270" r:id="rId9"/>
    <p:sldId id="268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54" autoAdjust="0"/>
  </p:normalViewPr>
  <p:slideViewPr>
    <p:cSldViewPr>
      <p:cViewPr varScale="1">
        <p:scale>
          <a:sx n="110" d="100"/>
          <a:sy n="110" d="100"/>
        </p:scale>
        <p:origin x="165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EBA6AEC-8791-4214-B547-E3D73B698947}" type="datetimeFigureOut">
              <a:rPr lang="ru-RU"/>
              <a:pPr>
                <a:defRPr/>
              </a:pPr>
              <a:t>11.09.2018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ru-R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FEBF7AB-EE99-467D-85FE-47D9062E27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29B6B40-4A9D-4CA6-B0E0-500F31325B9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A7D75-EA4B-4DDE-A30D-538DC0BD3E9E}" type="datetimeFigureOut">
              <a:rPr lang="ru-RU"/>
              <a:pPr>
                <a:defRPr/>
              </a:pPr>
              <a:t>11.09.2018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F1875-2917-4831-A2FC-3CBD4C06B2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569F2-3DEB-43D3-BD2C-05D47C2CE8AF}" type="datetimeFigureOut">
              <a:rPr lang="ru-RU"/>
              <a:pPr>
                <a:defRPr/>
              </a:pPr>
              <a:t>11.09.2018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F997A-1A49-4D5F-BE2C-FD853A1C50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EEFB4-316D-42ED-B630-B81E3B162DE5}" type="datetimeFigureOut">
              <a:rPr lang="ru-RU"/>
              <a:pPr>
                <a:defRPr/>
              </a:pPr>
              <a:t>11.09.2018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15A0A-6A62-4B98-8354-F133CA2198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80B91-EC3E-4291-8E81-F4CFC60EB627}" type="datetimeFigureOut">
              <a:rPr lang="ru-RU"/>
              <a:pPr>
                <a:defRPr/>
              </a:pPr>
              <a:t>11.09.2018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7E130-73F1-44E6-88C0-5A334DBAE2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7BA48-0AE8-4C78-B674-60307D46AFA5}" type="datetimeFigureOut">
              <a:rPr lang="ru-RU"/>
              <a:pPr>
                <a:defRPr/>
              </a:pPr>
              <a:t>11.09.2018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FC220-5D75-4656-B684-57DDF7DAF1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0717C-249B-42FE-B724-467EE8587E46}" type="datetimeFigureOut">
              <a:rPr lang="ru-RU"/>
              <a:pPr>
                <a:defRPr/>
              </a:pPr>
              <a:t>11.09.2018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209E6-35B6-4FA5-AFC4-9D754EA785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E7C81-19D6-4466-BA2F-8BF75290E483}" type="datetimeFigureOut">
              <a:rPr lang="ru-RU"/>
              <a:pPr>
                <a:defRPr/>
              </a:pPr>
              <a:t>11.09.2018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73879-D7AC-4030-9D48-A880C165B4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FC139-DCEC-4EE4-8DDB-8875BAEE833A}" type="datetimeFigureOut">
              <a:rPr lang="ru-RU"/>
              <a:pPr>
                <a:defRPr/>
              </a:pPr>
              <a:t>11.09.2018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F5221-DDA3-4A6C-AAAD-E833D44F50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BA26A-53FB-4856-93A9-F5CA346FB590}" type="datetimeFigureOut">
              <a:rPr lang="ru-RU"/>
              <a:pPr>
                <a:defRPr/>
              </a:pPr>
              <a:t>11.09.2018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C5004-FB4E-4C61-BB51-254EF0CA03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212D6-7798-4C14-B4C8-D3318CB6A9E7}" type="datetimeFigureOut">
              <a:rPr lang="ru-RU"/>
              <a:pPr>
                <a:defRPr/>
              </a:pPr>
              <a:t>11.09.2018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7B25C-F045-442B-9044-01CC4F82DA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DF600-49D4-4871-A922-E884EF148709}" type="datetimeFigureOut">
              <a:rPr lang="ru-RU"/>
              <a:pPr>
                <a:defRPr/>
              </a:pPr>
              <a:t>11.09.2018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F98DA-928A-4A17-A0C0-A357CF3BF7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CF6AB8-FA5E-41F9-B88F-484AC818ED1F}" type="datetimeFigureOut">
              <a:rPr lang="ru-RU"/>
              <a:pPr>
                <a:defRPr/>
              </a:pPr>
              <a:t>11.09.2018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129794E-9429-44FF-957D-799F042DC0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0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slide" Target="slide4.xml"/><Relationship Id="rId4" Type="http://schemas.openxmlformats.org/officeDocument/2006/relationships/slide" Target="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0" y="673100"/>
            <a:ext cx="91440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+mj-ea"/>
                <a:cs typeface="+mj-cs"/>
              </a:rPr>
              <a:t>Scarce Data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+mj-ea"/>
                <a:cs typeface="+mj-cs"/>
              </a:rPr>
              <a:t>Problems &amp; Solutions</a:t>
            </a:r>
            <a:endParaRPr lang="ru-RU" sz="5400" dirty="0">
              <a:solidFill>
                <a:schemeClr val="tx2">
                  <a:lumMod val="60000"/>
                  <a:lumOff val="40000"/>
                </a:schemeClr>
              </a:solidFill>
              <a:latin typeface="Verdana" pitchFamily="34" charset="0"/>
              <a:ea typeface="+mj-ea"/>
              <a:cs typeface="+mj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19100" y="2500313"/>
          <a:ext cx="8301096" cy="3695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37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973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4133">
                <a:tc>
                  <a:txBody>
                    <a:bodyPr/>
                    <a:lstStyle/>
                    <a:p>
                      <a:r>
                        <a:rPr lang="en-US" sz="2100" dirty="0"/>
                        <a:t>Problems</a:t>
                      </a:r>
                      <a:endParaRPr lang="ru-RU" sz="2100" dirty="0"/>
                    </a:p>
                  </a:txBody>
                  <a:tcPr marL="109088" marR="109088" marT="54544" marB="54544"/>
                </a:tc>
                <a:tc>
                  <a:txBody>
                    <a:bodyPr/>
                    <a:lstStyle/>
                    <a:p>
                      <a:r>
                        <a:rPr lang="en-US" sz="2100" dirty="0"/>
                        <a:t>Solutions</a:t>
                      </a:r>
                      <a:endParaRPr lang="ru-RU" sz="2100" dirty="0"/>
                    </a:p>
                  </a:txBody>
                  <a:tcPr marL="109088" marR="109088" marT="54544" marB="5454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1927">
                <a:tc>
                  <a:txBody>
                    <a:bodyPr/>
                    <a:lstStyle/>
                    <a:p>
                      <a:r>
                        <a:rPr lang="en-US" sz="2100" dirty="0">
                          <a:solidFill>
                            <a:srgbClr val="0070C0"/>
                          </a:solidFill>
                          <a:latin typeface="Verdana" pitchFamily="34" charset="0"/>
                        </a:rPr>
                        <a:t>Entry errors, missing values, outliers, etc.</a:t>
                      </a:r>
                      <a:endParaRPr lang="ru-RU" sz="2100" dirty="0"/>
                    </a:p>
                  </a:txBody>
                  <a:tcPr marL="109088" marR="109088" marT="54544" marB="5454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70C0"/>
                          </a:solidFill>
                          <a:latin typeface="Verdana" pitchFamily="34" charset="0"/>
                        </a:rPr>
                        <a:t>Data Cleaning</a:t>
                      </a:r>
                    </a:p>
                    <a:p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109088" marR="109088" marT="54544" marB="5454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1927">
                <a:tc>
                  <a:txBody>
                    <a:bodyPr/>
                    <a:lstStyle/>
                    <a:p>
                      <a:r>
                        <a:rPr lang="en-US" sz="2100" dirty="0">
                          <a:solidFill>
                            <a:srgbClr val="0070C0"/>
                          </a:solidFill>
                          <a:latin typeface="Verdana" pitchFamily="34" charset="0"/>
                        </a:rPr>
                        <a:t>Not enough characteristics</a:t>
                      </a:r>
                      <a:endParaRPr lang="ru-RU" sz="2100" dirty="0"/>
                    </a:p>
                  </a:txBody>
                  <a:tcPr marL="109088" marR="109088" marT="54544" marB="5454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70C0"/>
                          </a:solidFill>
                          <a:latin typeface="Verdana" pitchFamily="34" charset="0"/>
                        </a:rPr>
                        <a:t>Data Enrichment</a:t>
                      </a:r>
                    </a:p>
                  </a:txBody>
                  <a:tcPr marL="109088" marR="109088" marT="54544" marB="5454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0971">
                <a:tc rowSpan="3">
                  <a:txBody>
                    <a:bodyPr/>
                    <a:lstStyle/>
                    <a:p>
                      <a:r>
                        <a:rPr lang="en-US" sz="2100" dirty="0">
                          <a:solidFill>
                            <a:srgbClr val="0070C0"/>
                          </a:solidFill>
                          <a:latin typeface="Verdana" pitchFamily="34" charset="0"/>
                        </a:rPr>
                        <a:t>Not enough “bad” - data</a:t>
                      </a:r>
                      <a:endParaRPr lang="ru-RU" sz="2100" dirty="0"/>
                    </a:p>
                  </a:txBody>
                  <a:tcPr marL="109088" marR="109088" marT="54544" marB="5454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70C0"/>
                          </a:solidFill>
                          <a:latin typeface="Verdana" pitchFamily="34" charset="0"/>
                        </a:rPr>
                        <a:t>WOE Transformation Method</a:t>
                      </a:r>
                    </a:p>
                  </a:txBody>
                  <a:tcPr marL="109088" marR="109088" marT="54544" marB="5454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0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70C0"/>
                          </a:solidFill>
                          <a:latin typeface="Verdana" pitchFamily="34" charset="0"/>
                        </a:rPr>
                        <a:t>Characteristics Re – Weighting</a:t>
                      </a:r>
                    </a:p>
                  </a:txBody>
                  <a:tcPr marL="109088" marR="109088" marT="54544" marB="5454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80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70C0"/>
                          </a:solidFill>
                          <a:latin typeface="Verdana" pitchFamily="34" charset="0"/>
                        </a:rPr>
                        <a:t>Bayesian Approach</a:t>
                      </a:r>
                    </a:p>
                  </a:txBody>
                  <a:tcPr marL="109088" marR="109088" marT="54544" marB="5454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ed Rectangular Callout 19"/>
          <p:cNvSpPr/>
          <p:nvPr/>
        </p:nvSpPr>
        <p:spPr>
          <a:xfrm>
            <a:off x="5572125" y="1428750"/>
            <a:ext cx="2214563" cy="1285875"/>
          </a:xfrm>
          <a:prstGeom prst="wedgeRoundRectCallout">
            <a:avLst>
              <a:gd name="adj1" fmla="val -113198"/>
              <a:gd name="adj2" fmla="val 27686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75" name="Title 1"/>
          <p:cNvSpPr txBox="1">
            <a:spLocks/>
          </p:cNvSpPr>
          <p:nvPr/>
        </p:nvSpPr>
        <p:spPr bwMode="auto">
          <a:xfrm>
            <a:off x="685800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</a:pPr>
            <a:r>
              <a:rPr lang="en-US" sz="3600" b="1" dirty="0">
                <a:solidFill>
                  <a:srgbClr val="0070C0"/>
                </a:solidFill>
                <a:latin typeface="Verdana" pitchFamily="34" charset="0"/>
              </a:rPr>
              <a:t>Data Cleaning</a:t>
            </a:r>
          </a:p>
        </p:txBody>
      </p:sp>
      <p:pic>
        <p:nvPicPr>
          <p:cNvPr id="3076" name="Picture 12" descr="bas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67088" y="1411288"/>
            <a:ext cx="696912" cy="72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13" descr="bas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67088" y="5705475"/>
            <a:ext cx="696912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223963" y="1554163"/>
            <a:ext cx="2071687" cy="46196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Source Data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1223963" y="5867400"/>
            <a:ext cx="2071687" cy="461963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Clean Data</a:t>
            </a:r>
          </a:p>
        </p:txBody>
      </p:sp>
      <p:sp>
        <p:nvSpPr>
          <p:cNvPr id="17" name="Down Arrow 16"/>
          <p:cNvSpPr/>
          <p:nvPr/>
        </p:nvSpPr>
        <p:spPr>
          <a:xfrm>
            <a:off x="3214688" y="2357438"/>
            <a:ext cx="1000125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Down Arrow 17"/>
          <p:cNvSpPr/>
          <p:nvPr/>
        </p:nvSpPr>
        <p:spPr>
          <a:xfrm>
            <a:off x="3214688" y="5143500"/>
            <a:ext cx="1000125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5643563" y="1500188"/>
            <a:ext cx="2143125" cy="108267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Automatically find:</a:t>
            </a:r>
          </a:p>
          <a:p>
            <a:pPr marL="180975" indent="-180975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Outliers</a:t>
            </a:r>
          </a:p>
          <a:p>
            <a:pPr marL="180975" indent="-180975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Mussing values</a:t>
            </a:r>
          </a:p>
          <a:p>
            <a:pPr marL="180975" indent="-180975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Empty values</a:t>
            </a:r>
          </a:p>
        </p:txBody>
      </p:sp>
      <p:sp>
        <p:nvSpPr>
          <p:cNvPr id="21" name="Rounded Rectangular Callout 20"/>
          <p:cNvSpPr/>
          <p:nvPr/>
        </p:nvSpPr>
        <p:spPr>
          <a:xfrm>
            <a:off x="5572125" y="5143500"/>
            <a:ext cx="2214563" cy="1285875"/>
          </a:xfrm>
          <a:prstGeom prst="wedgeRoundRectCallout">
            <a:avLst>
              <a:gd name="adj1" fmla="val -109327"/>
              <a:gd name="adj2" fmla="val -43424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5643563" y="5299075"/>
            <a:ext cx="2143125" cy="1039813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Delete/Replace by:</a:t>
            </a:r>
          </a:p>
          <a:p>
            <a:pPr marL="180975" indent="-180975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Frequent value</a:t>
            </a:r>
          </a:p>
          <a:p>
            <a:pPr marL="180975" indent="-180975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Max, Min, AVG, other values</a:t>
            </a:r>
          </a:p>
        </p:txBody>
      </p:sp>
      <p:sp>
        <p:nvSpPr>
          <p:cNvPr id="15" name="Rounded Rectangular Callout 14"/>
          <p:cNvSpPr/>
          <p:nvPr/>
        </p:nvSpPr>
        <p:spPr>
          <a:xfrm>
            <a:off x="5857875" y="3357563"/>
            <a:ext cx="2428901" cy="1285875"/>
          </a:xfrm>
          <a:prstGeom prst="wedgeRoundRectCallout">
            <a:avLst>
              <a:gd name="adj1" fmla="val -114918"/>
              <a:gd name="adj2" fmla="val -33794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5929322" y="3500438"/>
            <a:ext cx="2428892" cy="95410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Anomalies detection and transformation functionality in Scorto Credit Decision</a:t>
            </a:r>
            <a:endParaRPr lang="en-US" sz="1400" dirty="0">
              <a:solidFill>
                <a:schemeClr val="accent1">
                  <a:lumMod val="75000"/>
                </a:schemeClr>
              </a:solidFill>
              <a:latin typeface="Verdana" pitchFamily="34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179556BA-76C9-44DE-9AAC-17205498F7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1870" y="2919413"/>
            <a:ext cx="3311524" cy="207102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unded Rectangle 23"/>
          <p:cNvSpPr/>
          <p:nvPr/>
        </p:nvSpPr>
        <p:spPr>
          <a:xfrm>
            <a:off x="233363" y="3095625"/>
            <a:ext cx="8643937" cy="1857375"/>
          </a:xfrm>
          <a:prstGeom prst="roundRect">
            <a:avLst>
              <a:gd name="adj" fmla="val 64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Rounded Rectangle 20"/>
          <p:cNvSpPr/>
          <p:nvPr/>
        </p:nvSpPr>
        <p:spPr>
          <a:xfrm>
            <a:off x="500063" y="4310063"/>
            <a:ext cx="2571750" cy="50006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2" name="Rounded Rectangle 21"/>
          <p:cNvSpPr/>
          <p:nvPr/>
        </p:nvSpPr>
        <p:spPr>
          <a:xfrm>
            <a:off x="3214688" y="4305300"/>
            <a:ext cx="2571750" cy="5000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3" name="Rounded Rectangle 22"/>
          <p:cNvSpPr/>
          <p:nvPr/>
        </p:nvSpPr>
        <p:spPr>
          <a:xfrm>
            <a:off x="5929313" y="4305300"/>
            <a:ext cx="2571750" cy="5000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0" name="Rounded Rectangle 19"/>
          <p:cNvSpPr/>
          <p:nvPr/>
        </p:nvSpPr>
        <p:spPr>
          <a:xfrm>
            <a:off x="3214688" y="3248025"/>
            <a:ext cx="2571750" cy="5000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5857875" y="1660525"/>
            <a:ext cx="1928813" cy="714375"/>
          </a:xfrm>
          <a:prstGeom prst="wedgeRoundRectCallout">
            <a:avLst>
              <a:gd name="adj1" fmla="val -98734"/>
              <a:gd name="adj2" fmla="val 82352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04" name="Title 1"/>
          <p:cNvSpPr txBox="1">
            <a:spLocks/>
          </p:cNvSpPr>
          <p:nvPr/>
        </p:nvSpPr>
        <p:spPr bwMode="auto">
          <a:xfrm>
            <a:off x="685800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</a:pPr>
            <a:r>
              <a:rPr lang="en-US" sz="3600" b="1" dirty="0">
                <a:solidFill>
                  <a:srgbClr val="0070C0"/>
                </a:solidFill>
                <a:latin typeface="Verdana" pitchFamily="34" charset="0"/>
              </a:rPr>
              <a:t>Data Enrichment</a:t>
            </a:r>
          </a:p>
        </p:txBody>
      </p:sp>
      <p:pic>
        <p:nvPicPr>
          <p:cNvPr id="4105" name="Picture 5" descr="base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52900" y="1643063"/>
            <a:ext cx="696913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6" descr="base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52900" y="5705475"/>
            <a:ext cx="696913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2009775" y="1785938"/>
            <a:ext cx="2071688" cy="46196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Source Data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00188" y="5867400"/>
            <a:ext cx="2581275" cy="461963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Enriched Data</a:t>
            </a:r>
          </a:p>
        </p:txBody>
      </p:sp>
      <p:sp>
        <p:nvSpPr>
          <p:cNvPr id="11" name="Down Arrow 10"/>
          <p:cNvSpPr/>
          <p:nvPr/>
        </p:nvSpPr>
        <p:spPr>
          <a:xfrm>
            <a:off x="4000500" y="2500313"/>
            <a:ext cx="1000125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Down Arrow 11"/>
          <p:cNvSpPr/>
          <p:nvPr/>
        </p:nvSpPr>
        <p:spPr>
          <a:xfrm>
            <a:off x="4000500" y="5143500"/>
            <a:ext cx="1000125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5929313" y="1751013"/>
            <a:ext cx="2143125" cy="52387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Extract additional information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3071813" y="3281363"/>
            <a:ext cx="2857500" cy="428625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Work (Employer)</a:t>
            </a: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785813" y="4333875"/>
            <a:ext cx="2071687" cy="4286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Location</a:t>
            </a: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3162300" y="4329113"/>
            <a:ext cx="2714625" cy="428625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Industry Branch etc.</a:t>
            </a: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5857875" y="4333875"/>
            <a:ext cx="2714625" cy="428625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Type of business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rot="10800000" flipV="1">
            <a:off x="2714625" y="3814763"/>
            <a:ext cx="1857375" cy="400050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4572000" y="3814763"/>
            <a:ext cx="1714500" cy="400050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>
            <a:off x="4380706" y="4012407"/>
            <a:ext cx="384175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ed Rectangular Callout 24"/>
          <p:cNvSpPr/>
          <p:nvPr/>
        </p:nvSpPr>
        <p:spPr>
          <a:xfrm>
            <a:off x="6429388" y="5072074"/>
            <a:ext cx="2428877" cy="1643050"/>
          </a:xfrm>
          <a:prstGeom prst="wedgeRoundRectCallout">
            <a:avLst>
              <a:gd name="adj1" fmla="val -91067"/>
              <a:gd name="adj2" fmla="val -56468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6500826" y="5143512"/>
            <a:ext cx="2428892" cy="142808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1) Special tool for data enrichment – Scorto Refiner;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2) Transformation functionality in Scorto Credit Decision</a:t>
            </a:r>
            <a:endParaRPr lang="en-US" sz="1400" dirty="0">
              <a:solidFill>
                <a:schemeClr val="accent1">
                  <a:lumMod val="75000"/>
                </a:schemeClr>
              </a:solidFill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233363" y="5000636"/>
            <a:ext cx="8643937" cy="1000125"/>
          </a:xfrm>
          <a:prstGeom prst="roundRect">
            <a:avLst>
              <a:gd name="adj" fmla="val 809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17" name="Picture 16" descr="f_4_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443" y="5481652"/>
            <a:ext cx="5629275" cy="485775"/>
          </a:xfrm>
          <a:prstGeom prst="rect">
            <a:avLst/>
          </a:prstGeom>
        </p:spPr>
      </p:pic>
      <p:pic>
        <p:nvPicPr>
          <p:cNvPr id="16" name="Picture 15" descr="f_4_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4071942"/>
            <a:ext cx="4143375" cy="695325"/>
          </a:xfrm>
          <a:prstGeom prst="rect">
            <a:avLst/>
          </a:prstGeom>
        </p:spPr>
      </p:pic>
      <p:pic>
        <p:nvPicPr>
          <p:cNvPr id="5151" name="Picture 7" descr="ScreenHunter_001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00500" y="3286124"/>
            <a:ext cx="36957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Title 1"/>
          <p:cNvSpPr txBox="1">
            <a:spLocks/>
          </p:cNvSpPr>
          <p:nvPr/>
        </p:nvSpPr>
        <p:spPr bwMode="auto">
          <a:xfrm>
            <a:off x="0" y="-142900"/>
            <a:ext cx="91440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714375">
              <a:spcBef>
                <a:spcPct val="20000"/>
              </a:spcBef>
            </a:pPr>
            <a:r>
              <a:rPr lang="en-US" sz="3600" b="1" dirty="0">
                <a:solidFill>
                  <a:srgbClr val="0070C0"/>
                </a:solidFill>
                <a:latin typeface="Verdana" pitchFamily="34" charset="0"/>
              </a:rPr>
              <a:t>WOE Transformation Method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14313" y="1142984"/>
          <a:ext cx="8643999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8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290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US" dirty="0"/>
                        <a:t>Characteristic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/>
                        <a:t>Category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/>
                        <a:t>Predictive Strength (WOE)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420">
                <a:tc rowSpan="2">
                  <a:txBody>
                    <a:bodyPr/>
                    <a:lstStyle/>
                    <a:p>
                      <a:pPr lvl="1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Sex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</a:t>
                      </a:r>
                      <a:endParaRPr lang="ru-RU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-1.4</a:t>
                      </a:r>
                      <a:endParaRPr lang="ru-RU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4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F</a:t>
                      </a:r>
                      <a:endParaRPr lang="ru-RU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0.23</a:t>
                      </a:r>
                      <a:endParaRPr lang="ru-RU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3613">
                <a:tc rowSpan="3">
                  <a:txBody>
                    <a:bodyPr/>
                    <a:lstStyle/>
                    <a:p>
                      <a:pPr lvl="1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Salary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&lt; 3000</a:t>
                      </a:r>
                      <a:endParaRPr lang="ru-RU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-4.2</a:t>
                      </a:r>
                      <a:endParaRPr lang="ru-RU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21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3000 - 5000</a:t>
                      </a:r>
                      <a:endParaRPr lang="ru-RU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70.19</a:t>
                      </a:r>
                      <a:endParaRPr lang="ru-RU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36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&gt;</a:t>
                      </a:r>
                      <a:r>
                        <a:rPr lang="en-US" b="1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5000</a:t>
                      </a:r>
                      <a:endParaRPr lang="ru-RU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164.9</a:t>
                      </a:r>
                      <a:endParaRPr lang="ru-RU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1357313" y="3571876"/>
            <a:ext cx="2928937" cy="369888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Predictive Strength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357313" y="4202117"/>
            <a:ext cx="2928937" cy="369887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Standard Approach</a:t>
            </a:r>
          </a:p>
        </p:txBody>
      </p:sp>
      <p:sp>
        <p:nvSpPr>
          <p:cNvPr id="5154" name="Title 1"/>
          <p:cNvSpPr txBox="1">
            <a:spLocks/>
          </p:cNvSpPr>
          <p:nvPr/>
        </p:nvSpPr>
        <p:spPr bwMode="auto">
          <a:xfrm>
            <a:off x="280988" y="4619636"/>
            <a:ext cx="85725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600" b="1" dirty="0">
                <a:solidFill>
                  <a:srgbClr val="C00000"/>
                </a:solidFill>
                <a:latin typeface="Verdana" pitchFamily="34" charset="0"/>
              </a:rPr>
              <a:t>STANDARD APPROACH DOES NOT WORK ON LOW-DEFAULT PORTFOLIOS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38138" y="5067311"/>
            <a:ext cx="8429625" cy="369887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WOE TRANSFORMATION APPROACH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285720" y="6038885"/>
            <a:ext cx="85725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600" b="1" dirty="0">
                <a:solidFill>
                  <a:srgbClr val="C00000"/>
                </a:solidFill>
                <a:latin typeface="Verdana" pitchFamily="34" charset="0"/>
              </a:rPr>
              <a:t>WOE TRANSFORMATION APPROACH SHARPLY INCREASES PRECISION ON LOW-DEFAULT PORTFOLIOS AND ADDS PREDICTIVE STRENGTH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Screenshot for slide 9 cop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45" y="1123935"/>
            <a:ext cx="1752003" cy="1733561"/>
          </a:xfrm>
          <a:prstGeom prst="rect">
            <a:avLst/>
          </a:prstGeom>
        </p:spPr>
      </p:pic>
      <p:sp>
        <p:nvSpPr>
          <p:cNvPr id="7170" name="Title 1"/>
          <p:cNvSpPr txBox="1">
            <a:spLocks/>
          </p:cNvSpPr>
          <p:nvPr/>
        </p:nvSpPr>
        <p:spPr bwMode="auto">
          <a:xfrm>
            <a:off x="0" y="-214338"/>
            <a:ext cx="91440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</a:pPr>
            <a:r>
              <a:rPr lang="en-US" sz="3600" b="1" dirty="0">
                <a:solidFill>
                  <a:srgbClr val="0070C0"/>
                </a:solidFill>
                <a:latin typeface="Verdana" pitchFamily="34" charset="0"/>
              </a:rPr>
              <a:t>Bayesian Approach</a:t>
            </a:r>
          </a:p>
        </p:txBody>
      </p:sp>
      <p:pic>
        <p:nvPicPr>
          <p:cNvPr id="7171" name="Picture 4" descr="base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24150" y="1714488"/>
            <a:ext cx="696912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190733" y="1333516"/>
            <a:ext cx="1928826" cy="380972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Loan Portfolio</a:t>
            </a:r>
          </a:p>
        </p:txBody>
      </p:sp>
      <p:sp>
        <p:nvSpPr>
          <p:cNvPr id="10" name="Down Arrow 9"/>
          <p:cNvSpPr/>
          <p:nvPr/>
        </p:nvSpPr>
        <p:spPr>
          <a:xfrm rot="5400000">
            <a:off x="1857358" y="1785924"/>
            <a:ext cx="1000125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Down Arrow 10"/>
          <p:cNvSpPr/>
          <p:nvPr/>
        </p:nvSpPr>
        <p:spPr>
          <a:xfrm rot="16200000">
            <a:off x="3462335" y="1785925"/>
            <a:ext cx="1000125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4357685" y="1190639"/>
          <a:ext cx="4500591" cy="1578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0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01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0028">
                <a:tc>
                  <a:txBody>
                    <a:bodyPr/>
                    <a:lstStyle/>
                    <a:p>
                      <a:pPr lvl="0"/>
                      <a:r>
                        <a:rPr lang="en-US" sz="1200" dirty="0"/>
                        <a:t>Characteristic</a:t>
                      </a:r>
                      <a:endParaRPr lang="ru-RU" sz="1200" dirty="0"/>
                    </a:p>
                  </a:txBody>
                  <a:tcPr marL="80182" marR="80182" marT="40091" marB="40091"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200" dirty="0"/>
                        <a:t>Category</a:t>
                      </a:r>
                      <a:endParaRPr lang="ru-RU" sz="1200" dirty="0"/>
                    </a:p>
                  </a:txBody>
                  <a:tcPr marL="80182" marR="80182" marT="40091" marB="40091"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200" dirty="0"/>
                        <a:t>Bad</a:t>
                      </a:r>
                      <a:r>
                        <a:rPr lang="en-US" sz="1200" baseline="0" dirty="0"/>
                        <a:t> - Rate</a:t>
                      </a:r>
                      <a:endParaRPr lang="ru-RU" sz="1200" dirty="0"/>
                    </a:p>
                  </a:txBody>
                  <a:tcPr marL="80182" marR="80182" marT="40091" marB="4009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0028">
                <a:tc rowSpan="2">
                  <a:txBody>
                    <a:bodyPr/>
                    <a:lstStyle/>
                    <a:p>
                      <a:pPr lvl="0"/>
                      <a:r>
                        <a:rPr lang="en-US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Sex</a:t>
                      </a:r>
                      <a:endParaRPr lang="ru-RU" sz="12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80182" marR="80182" marT="40091" marB="40091"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</a:t>
                      </a:r>
                      <a:endParaRPr lang="ru-RU" sz="12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80182" marR="80182" marT="40091" marB="40091"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3%</a:t>
                      </a:r>
                      <a:endParaRPr lang="ru-RU" sz="12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80182" marR="80182" marT="40091" marB="4009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00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F</a:t>
                      </a:r>
                      <a:endParaRPr lang="ru-RU" sz="12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80182" marR="80182" marT="40091" marB="40091"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1%</a:t>
                      </a:r>
                      <a:endParaRPr lang="ru-RU" sz="12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80182" marR="80182" marT="40091" marB="4009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0028">
                <a:tc rowSpan="3">
                  <a:txBody>
                    <a:bodyPr/>
                    <a:lstStyle/>
                    <a:p>
                      <a:pPr lvl="0"/>
                      <a:r>
                        <a:rPr lang="en-US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Salary</a:t>
                      </a:r>
                      <a:endParaRPr lang="ru-RU" sz="12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80182" marR="80182" marT="40091" marB="40091"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&lt; 3000</a:t>
                      </a:r>
                      <a:endParaRPr lang="ru-RU" sz="12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80182" marR="80182" marT="40091" marB="40091"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25.2%</a:t>
                      </a:r>
                      <a:endParaRPr lang="ru-RU" sz="12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80182" marR="80182" marT="40091" marB="4009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00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3000 - 5000</a:t>
                      </a:r>
                      <a:endParaRPr lang="ru-RU" sz="12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80182" marR="80182" marT="40091" marB="40091"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2.4%</a:t>
                      </a:r>
                      <a:endParaRPr lang="ru-RU" sz="12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80182" marR="80182" marT="40091" marB="4009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00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&gt;</a:t>
                      </a:r>
                      <a:r>
                        <a:rPr lang="en-US" sz="1200" b="1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5000</a:t>
                      </a:r>
                      <a:endParaRPr lang="ru-RU" sz="12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80182" marR="80182" marT="40091" marB="40091"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0.1%</a:t>
                      </a:r>
                      <a:endParaRPr lang="ru-RU" sz="12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80182" marR="80182" marT="40091" marB="4009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3" name="Down Arrow 12"/>
          <p:cNvSpPr/>
          <p:nvPr/>
        </p:nvSpPr>
        <p:spPr>
          <a:xfrm>
            <a:off x="763191" y="3143248"/>
            <a:ext cx="714356" cy="3061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233738" y="2805514"/>
            <a:ext cx="1785950" cy="35719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Bad Rate = 2%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353641" y="3429000"/>
            <a:ext cx="2081212" cy="5715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P(“Good”)=98%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P(“Bad”)=2%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257673" y="2786058"/>
            <a:ext cx="2528905" cy="857256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P(M|“Good”)=97%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P(M|“Bad”)=3%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P(F|“Good”)=99%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P(F|“Bad”)=1%</a:t>
            </a:r>
          </a:p>
        </p:txBody>
      </p:sp>
      <p:sp>
        <p:nvSpPr>
          <p:cNvPr id="19" name="Right Brace 18"/>
          <p:cNvSpPr/>
          <p:nvPr/>
        </p:nvSpPr>
        <p:spPr>
          <a:xfrm rot="5400000">
            <a:off x="4357687" y="-276019"/>
            <a:ext cx="428625" cy="8572500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" name="Rectangle 17"/>
          <p:cNvSpPr/>
          <p:nvPr/>
        </p:nvSpPr>
        <p:spPr>
          <a:xfrm>
            <a:off x="5828700" y="2811497"/>
            <a:ext cx="264319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P(Salary&lt;3000|“Good”)=74.8%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P(Salary&lt;3000|“Bad”)=25.2%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P(3000-5000|“Good”)=97.6%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P(3000-5000|“Bad”)=2.4%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P(&gt;5000|“Good”)=99.9%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P(&gt;5000|“Bad”)=0.1%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14282" y="4214818"/>
            <a:ext cx="8715436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000" i="1" dirty="0">
                <a:latin typeface="Times New Roman" pitchFamily="18" charset="0"/>
                <a:cs typeface="Times New Roman" pitchFamily="18" charset="0"/>
              </a:rPr>
              <a:t>Probability of event “x”: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000" i="1" dirty="0">
                <a:latin typeface="Times New Roman" pitchFamily="18" charset="0"/>
                <a:cs typeface="Times New Roman" pitchFamily="18" charset="0"/>
              </a:rPr>
              <a:t>P(x)=P(x|”Good”)P(“Good”)+P(x|”Bad”)P(“Bad”)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000" i="1" dirty="0">
                <a:latin typeface="Times New Roman" pitchFamily="18" charset="0"/>
                <a:cs typeface="Times New Roman" pitchFamily="18" charset="0"/>
              </a:rPr>
              <a:t>P(Salary&lt;3000)=74.8%*98%+25.2%*2%=73.8%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000" i="1" dirty="0">
                <a:latin typeface="Times New Roman" pitchFamily="18" charset="0"/>
                <a:cs typeface="Times New Roman" pitchFamily="18" charset="0"/>
              </a:rPr>
              <a:t>Probability of event “x will be Good”</a:t>
            </a:r>
          </a:p>
        </p:txBody>
      </p:sp>
      <p:pic>
        <p:nvPicPr>
          <p:cNvPr id="21" name="Picture 20" descr="ScreenHunter_008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8992" y="4980899"/>
            <a:ext cx="2357454" cy="389370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214282" y="5734472"/>
            <a:ext cx="87154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000" i="1" dirty="0">
                <a:latin typeface="Times New Roman" pitchFamily="18" charset="0"/>
                <a:cs typeface="Times New Roman" pitchFamily="18" charset="0"/>
              </a:rPr>
              <a:t>Probability of event “x will be Bad”</a:t>
            </a:r>
          </a:p>
        </p:txBody>
      </p:sp>
      <p:pic>
        <p:nvPicPr>
          <p:cNvPr id="23" name="Picture 22" descr="ScreenHunter_009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86116" y="5396737"/>
            <a:ext cx="2786082" cy="333785"/>
          </a:xfrm>
          <a:prstGeom prst="rect">
            <a:avLst/>
          </a:prstGeom>
        </p:spPr>
      </p:pic>
      <p:pic>
        <p:nvPicPr>
          <p:cNvPr id="24" name="Picture 23" descr="ScreenHunter_010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00430" y="5991039"/>
            <a:ext cx="2214578" cy="391243"/>
          </a:xfrm>
          <a:prstGeom prst="rect">
            <a:avLst/>
          </a:prstGeom>
        </p:spPr>
      </p:pic>
      <p:pic>
        <p:nvPicPr>
          <p:cNvPr id="25" name="Picture 24" descr="ScreenHunter_011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43863" y="6371363"/>
            <a:ext cx="2786081" cy="34378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0" y="0"/>
            <a:ext cx="91440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</a:pPr>
            <a:r>
              <a:rPr lang="en-US" sz="2800" b="1" dirty="0">
                <a:solidFill>
                  <a:srgbClr val="0070C0"/>
                </a:solidFill>
                <a:latin typeface="Verdana" pitchFamily="34" charset="0"/>
              </a:rPr>
              <a:t>Addressing “Not enough data” problem</a:t>
            </a:r>
          </a:p>
        </p:txBody>
      </p:sp>
      <p:pic>
        <p:nvPicPr>
          <p:cNvPr id="6" name="Picture 4" descr="bas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38464" y="1214422"/>
            <a:ext cx="581030" cy="603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3419468" y="1309703"/>
            <a:ext cx="1928826" cy="380972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Source Data</a:t>
            </a:r>
          </a:p>
        </p:txBody>
      </p:sp>
      <p:sp>
        <p:nvSpPr>
          <p:cNvPr id="8" name="Down Arrow 7"/>
          <p:cNvSpPr/>
          <p:nvPr/>
        </p:nvSpPr>
        <p:spPr>
          <a:xfrm>
            <a:off x="3081328" y="1938357"/>
            <a:ext cx="500066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9" name="Picture 4" descr="bas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3228" y="2253966"/>
            <a:ext cx="581030" cy="603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3509956" y="2324092"/>
            <a:ext cx="1928826" cy="380972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Enriched Data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633386" y="1838344"/>
            <a:ext cx="3286148" cy="380972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hlinkClick r:id="rId3" action="ppaction://hlinksldjump"/>
              </a:rPr>
              <a:t>Data Enrichment</a:t>
            </a:r>
            <a:endParaRPr lang="en-US" sz="1200" dirty="0">
              <a:solidFill>
                <a:schemeClr val="accent1">
                  <a:lumMod val="75000"/>
                </a:schemeClr>
              </a:solidFill>
              <a:latin typeface="Verdana" pitchFamily="34" charset="0"/>
            </a:endParaRPr>
          </a:p>
        </p:txBody>
      </p:sp>
      <p:sp>
        <p:nvSpPr>
          <p:cNvPr id="12" name="Down Arrow 11"/>
          <p:cNvSpPr/>
          <p:nvPr/>
        </p:nvSpPr>
        <p:spPr>
          <a:xfrm rot="18881522">
            <a:off x="4126150" y="2591024"/>
            <a:ext cx="277747" cy="16666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Down Arrow 13"/>
          <p:cNvSpPr/>
          <p:nvPr/>
        </p:nvSpPr>
        <p:spPr>
          <a:xfrm rot="2621289">
            <a:off x="2271464" y="2603639"/>
            <a:ext cx="277747" cy="16653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Rounded Rectangle 14"/>
          <p:cNvSpPr/>
          <p:nvPr/>
        </p:nvSpPr>
        <p:spPr>
          <a:xfrm>
            <a:off x="3509956" y="3214686"/>
            <a:ext cx="1785950" cy="35719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3438518" y="3190904"/>
            <a:ext cx="1928826" cy="380972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Not enough accounts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1295378" y="3214686"/>
            <a:ext cx="1785950" cy="35719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1223940" y="3190904"/>
            <a:ext cx="1928826" cy="380972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Not enough Bad-data</a:t>
            </a:r>
          </a:p>
        </p:txBody>
      </p:sp>
      <p:sp>
        <p:nvSpPr>
          <p:cNvPr id="18" name="Down Arrow 17"/>
          <p:cNvSpPr/>
          <p:nvPr/>
        </p:nvSpPr>
        <p:spPr>
          <a:xfrm rot="16200000">
            <a:off x="5854744" y="1797071"/>
            <a:ext cx="277747" cy="14620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Rounded Rectangle 18"/>
          <p:cNvSpPr/>
          <p:nvPr/>
        </p:nvSpPr>
        <p:spPr>
          <a:xfrm>
            <a:off x="6796104" y="2214554"/>
            <a:ext cx="1785950" cy="64770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6724666" y="2343144"/>
            <a:ext cx="1928826" cy="380972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Not enough accounts and not many Characteristics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6748478" y="5638815"/>
            <a:ext cx="1857388" cy="647705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6724666" y="5791216"/>
            <a:ext cx="1928826" cy="380972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Verdana" pitchFamily="34" charset="0"/>
              </a:rPr>
              <a:t>Probabilities of events calculation</a:t>
            </a:r>
          </a:p>
        </p:txBody>
      </p:sp>
      <p:sp>
        <p:nvSpPr>
          <p:cNvPr id="26" name="Down Arrow 25"/>
          <p:cNvSpPr/>
          <p:nvPr/>
        </p:nvSpPr>
        <p:spPr>
          <a:xfrm>
            <a:off x="7529534" y="2928934"/>
            <a:ext cx="285752" cy="26432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7810491" y="5176880"/>
            <a:ext cx="943014" cy="380972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hlinkClick r:id="rId4" action="ppaction://hlinksldjump"/>
              </a:rPr>
              <a:t>Bayesian Approach</a:t>
            </a:r>
            <a:endParaRPr lang="en-US" sz="1200" dirty="0">
              <a:solidFill>
                <a:schemeClr val="accent1">
                  <a:lumMod val="75000"/>
                </a:schemeClr>
              </a:solidFill>
              <a:latin typeface="Verdana" pitchFamily="34" charset="0"/>
            </a:endParaRPr>
          </a:p>
        </p:txBody>
      </p:sp>
      <p:pic>
        <p:nvPicPr>
          <p:cNvPr id="27" name="Picture 4" descr="bas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52964" y="4071942"/>
            <a:ext cx="581030" cy="603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Down Arrow 27"/>
          <p:cNvSpPr/>
          <p:nvPr/>
        </p:nvSpPr>
        <p:spPr>
          <a:xfrm>
            <a:off x="4819653" y="4748222"/>
            <a:ext cx="285752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Rounded Rectangle 28"/>
          <p:cNvSpPr/>
          <p:nvPr/>
        </p:nvSpPr>
        <p:spPr>
          <a:xfrm>
            <a:off x="4029072" y="5667391"/>
            <a:ext cx="1857388" cy="647705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4005260" y="5781692"/>
            <a:ext cx="1928826" cy="380972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Verdana" pitchFamily="34" charset="0"/>
              </a:rPr>
              <a:t>Scorecard</a:t>
            </a:r>
          </a:p>
        </p:txBody>
      </p:sp>
      <p:pic>
        <p:nvPicPr>
          <p:cNvPr id="31" name="Picture 4" descr="bas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90640" y="4090992"/>
            <a:ext cx="581030" cy="603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Rounded Rectangle 31"/>
          <p:cNvSpPr/>
          <p:nvPr/>
        </p:nvSpPr>
        <p:spPr>
          <a:xfrm>
            <a:off x="4081460" y="4976824"/>
            <a:ext cx="1785950" cy="35719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itle 1"/>
          <p:cNvSpPr txBox="1">
            <a:spLocks/>
          </p:cNvSpPr>
          <p:nvPr/>
        </p:nvSpPr>
        <p:spPr>
          <a:xfrm>
            <a:off x="4010022" y="4953042"/>
            <a:ext cx="1928826" cy="380972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Regression Analysis</a:t>
            </a:r>
          </a:p>
        </p:txBody>
      </p:sp>
      <p:sp>
        <p:nvSpPr>
          <p:cNvPr id="36" name="Title 1"/>
          <p:cNvSpPr txBox="1">
            <a:spLocks/>
          </p:cNvSpPr>
          <p:nvPr/>
        </p:nvSpPr>
        <p:spPr>
          <a:xfrm>
            <a:off x="3609969" y="3990980"/>
            <a:ext cx="1143008" cy="857256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Data will WOE instead of category’s</a:t>
            </a:r>
          </a:p>
        </p:txBody>
      </p:sp>
      <p:sp>
        <p:nvSpPr>
          <p:cNvPr id="37" name="Title 1"/>
          <p:cNvSpPr txBox="1">
            <a:spLocks/>
          </p:cNvSpPr>
          <p:nvPr/>
        </p:nvSpPr>
        <p:spPr>
          <a:xfrm>
            <a:off x="4986341" y="3433763"/>
            <a:ext cx="1357322" cy="857256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hlinkClick r:id="rId5" action="ppaction://hlinksldjump"/>
              </a:rPr>
              <a:t>WOE Transformation</a:t>
            </a:r>
            <a:endParaRPr lang="en-US" sz="1200" dirty="0">
              <a:solidFill>
                <a:schemeClr val="accent1">
                  <a:lumMod val="75000"/>
                </a:schemeClr>
              </a:solidFill>
              <a:latin typeface="Verdana" pitchFamily="34" charset="0"/>
            </a:endParaRPr>
          </a:p>
        </p:txBody>
      </p:sp>
      <p:sp>
        <p:nvSpPr>
          <p:cNvPr id="38" name="Down Arrow 37"/>
          <p:cNvSpPr/>
          <p:nvPr/>
        </p:nvSpPr>
        <p:spPr>
          <a:xfrm>
            <a:off x="1652568" y="4748222"/>
            <a:ext cx="285752" cy="8667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9" name="Rounded Rectangle 38"/>
          <p:cNvSpPr/>
          <p:nvPr/>
        </p:nvSpPr>
        <p:spPr>
          <a:xfrm>
            <a:off x="881037" y="5667391"/>
            <a:ext cx="1857388" cy="647705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itle 1"/>
          <p:cNvSpPr txBox="1">
            <a:spLocks/>
          </p:cNvSpPr>
          <p:nvPr/>
        </p:nvSpPr>
        <p:spPr>
          <a:xfrm>
            <a:off x="857225" y="5781692"/>
            <a:ext cx="1928826" cy="380972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Verdana" pitchFamily="34" charset="0"/>
              </a:rPr>
              <a:t>Scorecard</a:t>
            </a:r>
          </a:p>
        </p:txBody>
      </p:sp>
      <p:sp>
        <p:nvSpPr>
          <p:cNvPr id="41" name="Title 1"/>
          <p:cNvSpPr txBox="1">
            <a:spLocks/>
          </p:cNvSpPr>
          <p:nvPr/>
        </p:nvSpPr>
        <p:spPr>
          <a:xfrm>
            <a:off x="2009758" y="3948116"/>
            <a:ext cx="1100145" cy="857256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Data with necessary “Good” and “Bad” borrowers number</a:t>
            </a:r>
          </a:p>
        </p:txBody>
      </p:sp>
      <p:sp>
        <p:nvSpPr>
          <p:cNvPr id="42" name="Title 1"/>
          <p:cNvSpPr txBox="1">
            <a:spLocks/>
          </p:cNvSpPr>
          <p:nvPr/>
        </p:nvSpPr>
        <p:spPr>
          <a:xfrm>
            <a:off x="366683" y="3448050"/>
            <a:ext cx="1357322" cy="857256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hlinkClick r:id="rId4" action="ppaction://hlinksldjump"/>
              </a:rPr>
              <a:t>Characteristics Re-weighting</a:t>
            </a:r>
            <a:endParaRPr lang="en-US" sz="1200" dirty="0">
              <a:solidFill>
                <a:schemeClr val="accent1">
                  <a:lumMod val="75000"/>
                </a:schemeClr>
              </a:solidFill>
              <a:latin typeface="Verdana" pitchFamily="34" charset="0"/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904850" y="4976824"/>
            <a:ext cx="1785950" cy="35719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Title 1"/>
          <p:cNvSpPr txBox="1">
            <a:spLocks/>
          </p:cNvSpPr>
          <p:nvPr/>
        </p:nvSpPr>
        <p:spPr>
          <a:xfrm>
            <a:off x="833412" y="4953042"/>
            <a:ext cx="1928826" cy="380972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Regression Analysis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919401" y="726738"/>
            <a:ext cx="3295673" cy="65913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57514" y="798176"/>
            <a:ext cx="1443048" cy="500066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Preliminaries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and 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Planning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29124" y="726738"/>
            <a:ext cx="1928826" cy="642942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Business Goals 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Project Risks 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Project Team</a:t>
            </a:r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4331095" y="1056543"/>
            <a:ext cx="48022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1"/>
          <p:cNvSpPr txBox="1">
            <a:spLocks/>
          </p:cNvSpPr>
          <p:nvPr/>
        </p:nvSpPr>
        <p:spPr>
          <a:xfrm>
            <a:off x="214282" y="3414712"/>
            <a:ext cx="1214446" cy="35719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All enough</a:t>
            </a:r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2443148" y="3471862"/>
            <a:ext cx="2038364" cy="35719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Not enough “Bad” Data</a:t>
            </a:r>
          </a:p>
        </p:txBody>
      </p:sp>
      <p:sp>
        <p:nvSpPr>
          <p:cNvPr id="28" name="Title 1"/>
          <p:cNvSpPr txBox="1">
            <a:spLocks/>
          </p:cNvSpPr>
          <p:nvPr/>
        </p:nvSpPr>
        <p:spPr>
          <a:xfrm>
            <a:off x="4500562" y="3462337"/>
            <a:ext cx="2714644" cy="35719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Not enough Accounts</a:t>
            </a: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7000892" y="3338512"/>
            <a:ext cx="1928826" cy="500066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Not enough Accounts 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And Characteristics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2700323" y="3916684"/>
            <a:ext cx="1500198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2733661" y="3978597"/>
            <a:ext cx="1428760" cy="35719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Characteristics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Re-weighting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5143504" y="3916684"/>
            <a:ext cx="1500198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itle 1"/>
          <p:cNvSpPr txBox="1">
            <a:spLocks/>
          </p:cNvSpPr>
          <p:nvPr/>
        </p:nvSpPr>
        <p:spPr>
          <a:xfrm>
            <a:off x="5176842" y="3978597"/>
            <a:ext cx="1428760" cy="35719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WOE: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Transformation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 rot="10800000" flipV="1">
            <a:off x="1285852" y="3233736"/>
            <a:ext cx="3290910" cy="33813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10800000" flipV="1">
            <a:off x="3786183" y="3233737"/>
            <a:ext cx="783437" cy="26193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4557714" y="3233737"/>
            <a:ext cx="728666" cy="26193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4567238" y="3233737"/>
            <a:ext cx="2576530" cy="33813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ounded Rectangle 47"/>
          <p:cNvSpPr/>
          <p:nvPr/>
        </p:nvSpPr>
        <p:spPr>
          <a:xfrm>
            <a:off x="2376473" y="1631618"/>
            <a:ext cx="4376767" cy="65913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9" name="Straight Connector 48"/>
          <p:cNvCxnSpPr/>
          <p:nvPr/>
        </p:nvCxnSpPr>
        <p:spPr>
          <a:xfrm rot="5400000">
            <a:off x="4331095" y="1961423"/>
            <a:ext cx="48022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"/>
          <p:cNvSpPr txBox="1">
            <a:spLocks/>
          </p:cNvSpPr>
          <p:nvPr/>
        </p:nvSpPr>
        <p:spPr>
          <a:xfrm>
            <a:off x="2500298" y="1600187"/>
            <a:ext cx="1928826" cy="71438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Data Preview and 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Project Parameters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Identifications</a:t>
            </a: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4424360" y="1643050"/>
            <a:ext cx="2462230" cy="642942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Data Gathering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Data Cleaning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“Good” and “Bad” Definition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1928794" y="2514593"/>
            <a:ext cx="5272123" cy="65913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1" name="Straight Connector 50"/>
          <p:cNvCxnSpPr/>
          <p:nvPr/>
        </p:nvCxnSpPr>
        <p:spPr>
          <a:xfrm rot="5400000">
            <a:off x="4326333" y="2844398"/>
            <a:ext cx="48022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itle 1"/>
          <p:cNvSpPr txBox="1">
            <a:spLocks/>
          </p:cNvSpPr>
          <p:nvPr/>
        </p:nvSpPr>
        <p:spPr>
          <a:xfrm>
            <a:off x="2238358" y="2486018"/>
            <a:ext cx="1928826" cy="71438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Data Quality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and 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Quality Analysis</a:t>
            </a: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4643438" y="2514593"/>
            <a:ext cx="2462230" cy="642942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Enough Accounts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Enough “Bad”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Enough Characteristics</a:t>
            </a:r>
          </a:p>
        </p:txBody>
      </p:sp>
      <p:sp>
        <p:nvSpPr>
          <p:cNvPr id="59" name="Rounded Rectangle 58"/>
          <p:cNvSpPr/>
          <p:nvPr/>
        </p:nvSpPr>
        <p:spPr>
          <a:xfrm>
            <a:off x="1300140" y="4594323"/>
            <a:ext cx="3929090" cy="54292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0" name="Straight Connector 59"/>
          <p:cNvCxnSpPr/>
          <p:nvPr/>
        </p:nvCxnSpPr>
        <p:spPr>
          <a:xfrm rot="5400000">
            <a:off x="3207930" y="4866978"/>
            <a:ext cx="48022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itle 1"/>
          <p:cNvSpPr txBox="1">
            <a:spLocks/>
          </p:cNvSpPr>
          <p:nvPr/>
        </p:nvSpPr>
        <p:spPr>
          <a:xfrm>
            <a:off x="1371577" y="4499073"/>
            <a:ext cx="1928826" cy="71438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9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Logistic Regression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9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Approach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9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(DT or NN for special …)</a:t>
            </a:r>
          </a:p>
        </p:txBody>
      </p:sp>
      <p:sp>
        <p:nvSpPr>
          <p:cNvPr id="62" name="Title 1"/>
          <p:cNvSpPr txBox="1">
            <a:spLocks/>
          </p:cNvSpPr>
          <p:nvPr/>
        </p:nvSpPr>
        <p:spPr>
          <a:xfrm>
            <a:off x="3371842" y="4527648"/>
            <a:ext cx="1928826" cy="642942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9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Force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9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Forward Stepwise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9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Backward Stepwise</a:t>
            </a:r>
          </a:p>
        </p:txBody>
      </p:sp>
      <p:sp>
        <p:nvSpPr>
          <p:cNvPr id="68" name="Rounded Rectangle 67"/>
          <p:cNvSpPr/>
          <p:nvPr/>
        </p:nvSpPr>
        <p:spPr>
          <a:xfrm>
            <a:off x="1285852" y="5303941"/>
            <a:ext cx="3929090" cy="54292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9" name="Straight Connector 68"/>
          <p:cNvCxnSpPr/>
          <p:nvPr/>
        </p:nvCxnSpPr>
        <p:spPr>
          <a:xfrm rot="5400000">
            <a:off x="3207930" y="5576596"/>
            <a:ext cx="48022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itle 1"/>
          <p:cNvSpPr txBox="1">
            <a:spLocks/>
          </p:cNvSpPr>
          <p:nvPr/>
        </p:nvSpPr>
        <p:spPr>
          <a:xfrm>
            <a:off x="1357289" y="5356329"/>
            <a:ext cx="1928826" cy="428628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9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Scorecard 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9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Accuracy &amp; Adequacy Verification</a:t>
            </a:r>
          </a:p>
        </p:txBody>
      </p:sp>
      <p:sp>
        <p:nvSpPr>
          <p:cNvPr id="71" name="Title 1"/>
          <p:cNvSpPr txBox="1">
            <a:spLocks/>
          </p:cNvSpPr>
          <p:nvPr/>
        </p:nvSpPr>
        <p:spPr>
          <a:xfrm>
            <a:off x="3357554" y="5265841"/>
            <a:ext cx="1928826" cy="642942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9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ROC &amp; </a:t>
            </a:r>
            <a:r>
              <a:rPr lang="en-US" sz="900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Gini</a:t>
            </a:r>
            <a:r>
              <a:rPr lang="en-US" sz="9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Risks 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9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“Good”–“Bad” 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9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Distribution</a:t>
            </a:r>
          </a:p>
        </p:txBody>
      </p:sp>
      <p:sp>
        <p:nvSpPr>
          <p:cNvPr id="72" name="Rounded Rectangle 71"/>
          <p:cNvSpPr/>
          <p:nvPr/>
        </p:nvSpPr>
        <p:spPr>
          <a:xfrm>
            <a:off x="1290614" y="6026486"/>
            <a:ext cx="3929090" cy="54292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3" name="Straight Connector 72"/>
          <p:cNvCxnSpPr/>
          <p:nvPr/>
        </p:nvCxnSpPr>
        <p:spPr>
          <a:xfrm rot="5400000">
            <a:off x="3207930" y="6299141"/>
            <a:ext cx="48022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itle 1"/>
          <p:cNvSpPr txBox="1">
            <a:spLocks/>
          </p:cNvSpPr>
          <p:nvPr/>
        </p:nvSpPr>
        <p:spPr>
          <a:xfrm>
            <a:off x="1409676" y="6121737"/>
            <a:ext cx="1928826" cy="35719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9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Choose Best Scorecard</a:t>
            </a:r>
          </a:p>
        </p:txBody>
      </p:sp>
      <p:sp>
        <p:nvSpPr>
          <p:cNvPr id="75" name="Title 1"/>
          <p:cNvSpPr txBox="1">
            <a:spLocks/>
          </p:cNvSpPr>
          <p:nvPr/>
        </p:nvSpPr>
        <p:spPr>
          <a:xfrm>
            <a:off x="3362316" y="6097924"/>
            <a:ext cx="1928826" cy="400053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900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Gini</a:t>
            </a:r>
            <a:r>
              <a:rPr lang="en-US" sz="9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, K-S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9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Misclassification</a:t>
            </a:r>
          </a:p>
        </p:txBody>
      </p:sp>
      <p:cxnSp>
        <p:nvCxnSpPr>
          <p:cNvPr id="77" name="Straight Arrow Connector 76"/>
          <p:cNvCxnSpPr/>
          <p:nvPr/>
        </p:nvCxnSpPr>
        <p:spPr>
          <a:xfrm>
            <a:off x="857224" y="3714752"/>
            <a:ext cx="1857388" cy="78581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Down Arrow 82"/>
          <p:cNvSpPr/>
          <p:nvPr/>
        </p:nvSpPr>
        <p:spPr>
          <a:xfrm>
            <a:off x="3305165" y="4460972"/>
            <a:ext cx="285752" cy="938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86" name="Straight Arrow Connector 85"/>
          <p:cNvCxnSpPr/>
          <p:nvPr/>
        </p:nvCxnSpPr>
        <p:spPr>
          <a:xfrm rot="10800000" flipV="1">
            <a:off x="4143372" y="4175218"/>
            <a:ext cx="928696" cy="32535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Rounded Rectangle 98"/>
          <p:cNvSpPr/>
          <p:nvPr/>
        </p:nvSpPr>
        <p:spPr>
          <a:xfrm>
            <a:off x="7210444" y="3910016"/>
            <a:ext cx="1500198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Title 1"/>
          <p:cNvSpPr txBox="1">
            <a:spLocks/>
          </p:cNvSpPr>
          <p:nvPr/>
        </p:nvSpPr>
        <p:spPr>
          <a:xfrm>
            <a:off x="7243782" y="3971929"/>
            <a:ext cx="1428760" cy="35719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Bayesian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Approach</a:t>
            </a:r>
          </a:p>
        </p:txBody>
      </p:sp>
      <p:cxnSp>
        <p:nvCxnSpPr>
          <p:cNvPr id="104" name="Straight Arrow Connector 103"/>
          <p:cNvCxnSpPr/>
          <p:nvPr/>
        </p:nvCxnSpPr>
        <p:spPr>
          <a:xfrm rot="10800000" flipV="1">
            <a:off x="5291142" y="4481519"/>
            <a:ext cx="2709882" cy="179738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itle 1"/>
          <p:cNvSpPr txBox="1">
            <a:spLocks/>
          </p:cNvSpPr>
          <p:nvPr/>
        </p:nvSpPr>
        <p:spPr bwMode="auto">
          <a:xfrm>
            <a:off x="0" y="71414"/>
            <a:ext cx="9144000" cy="541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</a:pPr>
            <a:r>
              <a:rPr lang="en-US" sz="2400" b="1" dirty="0">
                <a:solidFill>
                  <a:srgbClr val="0070C0"/>
                </a:solidFill>
                <a:latin typeface="Verdana" pitchFamily="34" charset="0"/>
              </a:rPr>
              <a:t>Scorecard Development Methodology</a:t>
            </a:r>
          </a:p>
        </p:txBody>
      </p:sp>
      <p:sp>
        <p:nvSpPr>
          <p:cNvPr id="54" name="Down Arrow 53"/>
          <p:cNvSpPr/>
          <p:nvPr/>
        </p:nvSpPr>
        <p:spPr>
          <a:xfrm>
            <a:off x="3314691" y="5173993"/>
            <a:ext cx="285752" cy="938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5" name="Down Arrow 54"/>
          <p:cNvSpPr/>
          <p:nvPr/>
        </p:nvSpPr>
        <p:spPr>
          <a:xfrm>
            <a:off x="3309929" y="5889732"/>
            <a:ext cx="285752" cy="938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6" name="Down Arrow 55"/>
          <p:cNvSpPr/>
          <p:nvPr/>
        </p:nvSpPr>
        <p:spPr>
          <a:xfrm>
            <a:off x="3305166" y="6611732"/>
            <a:ext cx="285752" cy="938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4" name="Down Arrow 63"/>
          <p:cNvSpPr/>
          <p:nvPr/>
        </p:nvSpPr>
        <p:spPr>
          <a:xfrm>
            <a:off x="3309929" y="3782787"/>
            <a:ext cx="285752" cy="938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6" name="Down Arrow 65"/>
          <p:cNvSpPr/>
          <p:nvPr/>
        </p:nvSpPr>
        <p:spPr>
          <a:xfrm>
            <a:off x="5795971" y="3776665"/>
            <a:ext cx="285752" cy="938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7" name="Down Arrow 66"/>
          <p:cNvSpPr/>
          <p:nvPr/>
        </p:nvSpPr>
        <p:spPr>
          <a:xfrm>
            <a:off x="4419599" y="2357430"/>
            <a:ext cx="285752" cy="938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6" name="Down Arrow 75"/>
          <p:cNvSpPr/>
          <p:nvPr/>
        </p:nvSpPr>
        <p:spPr>
          <a:xfrm>
            <a:off x="4429124" y="1457311"/>
            <a:ext cx="285752" cy="938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9" name="Down Arrow 88"/>
          <p:cNvSpPr/>
          <p:nvPr/>
        </p:nvSpPr>
        <p:spPr>
          <a:xfrm>
            <a:off x="7829573" y="3776665"/>
            <a:ext cx="285752" cy="938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3"/>
          <p:cNvSpPr/>
          <p:nvPr/>
        </p:nvSpPr>
        <p:spPr>
          <a:xfrm>
            <a:off x="4429124" y="809606"/>
            <a:ext cx="285752" cy="1224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Rounded Rectangle 4"/>
          <p:cNvSpPr/>
          <p:nvPr/>
        </p:nvSpPr>
        <p:spPr>
          <a:xfrm>
            <a:off x="3652831" y="985820"/>
            <a:ext cx="1819288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633781" y="1047733"/>
            <a:ext cx="1857388" cy="35719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Scorecard Scaling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2633649" y="1750151"/>
            <a:ext cx="3867177" cy="65913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3009889" y="1821589"/>
            <a:ext cx="1243021" cy="500066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Risk Parameters Analysis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562475" y="1750151"/>
            <a:ext cx="1928826" cy="642942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PD Estimation, Score Risk Pools (</a:t>
            </a:r>
            <a:r>
              <a:rPr lang="en-US" sz="1000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scorebands</a:t>
            </a:r>
            <a:r>
              <a:rPr lang="en-US" sz="1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)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Definition</a:t>
            </a:r>
          </a:p>
        </p:txBody>
      </p:sp>
      <p:cxnSp>
        <p:nvCxnSpPr>
          <p:cNvPr id="14" name="Straight Connector 13"/>
          <p:cNvCxnSpPr/>
          <p:nvPr/>
        </p:nvCxnSpPr>
        <p:spPr>
          <a:xfrm rot="5400000">
            <a:off x="4331095" y="2079956"/>
            <a:ext cx="48022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2633649" y="2666464"/>
            <a:ext cx="3867177" cy="65913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3009889" y="2737902"/>
            <a:ext cx="1243021" cy="500066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Business Parameters Analysis</a:t>
            </a: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4562475" y="2666464"/>
            <a:ext cx="1928826" cy="642942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Approval Rate Definition, Revenue/Profit Impact Analysis, Cut-Off Point</a:t>
            </a:r>
          </a:p>
        </p:txBody>
      </p:sp>
      <p:cxnSp>
        <p:nvCxnSpPr>
          <p:cNvPr id="18" name="Straight Connector 17"/>
          <p:cNvCxnSpPr/>
          <p:nvPr/>
        </p:nvCxnSpPr>
        <p:spPr>
          <a:xfrm rot="5400000">
            <a:off x="4331095" y="2996269"/>
            <a:ext cx="48022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3133715" y="3580868"/>
            <a:ext cx="2867045" cy="52519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3152765" y="3595156"/>
            <a:ext cx="2847995" cy="500066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Pre – Implementation Validation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3133715" y="4357748"/>
            <a:ext cx="2867045" cy="52519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3152765" y="4372036"/>
            <a:ext cx="2847995" cy="500066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Implementation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3133715" y="5127373"/>
            <a:ext cx="2867045" cy="52519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3152765" y="5141661"/>
            <a:ext cx="2847995" cy="500066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Scorecard Monitoring Cycle</a:t>
            </a:r>
          </a:p>
        </p:txBody>
      </p:sp>
      <p:sp>
        <p:nvSpPr>
          <p:cNvPr id="28" name="Down Arrow 27"/>
          <p:cNvSpPr/>
          <p:nvPr/>
        </p:nvSpPr>
        <p:spPr>
          <a:xfrm>
            <a:off x="4429124" y="1556792"/>
            <a:ext cx="285752" cy="1224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Down Arrow 28"/>
          <p:cNvSpPr/>
          <p:nvPr/>
        </p:nvSpPr>
        <p:spPr>
          <a:xfrm>
            <a:off x="4429124" y="2471200"/>
            <a:ext cx="285752" cy="1224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Down Arrow 29"/>
          <p:cNvSpPr/>
          <p:nvPr/>
        </p:nvSpPr>
        <p:spPr>
          <a:xfrm>
            <a:off x="4429124" y="3399894"/>
            <a:ext cx="285752" cy="1224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Down Arrow 30"/>
          <p:cNvSpPr/>
          <p:nvPr/>
        </p:nvSpPr>
        <p:spPr>
          <a:xfrm>
            <a:off x="4429124" y="4171422"/>
            <a:ext cx="285752" cy="1224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Down Arrow 31"/>
          <p:cNvSpPr/>
          <p:nvPr/>
        </p:nvSpPr>
        <p:spPr>
          <a:xfrm>
            <a:off x="4429124" y="4957240"/>
            <a:ext cx="285752" cy="1224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Title 1"/>
          <p:cNvSpPr txBox="1">
            <a:spLocks/>
          </p:cNvSpPr>
          <p:nvPr/>
        </p:nvSpPr>
        <p:spPr bwMode="auto">
          <a:xfrm>
            <a:off x="0" y="71414"/>
            <a:ext cx="9144000" cy="541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</a:pPr>
            <a:r>
              <a:rPr lang="en-US" sz="2400" b="1" dirty="0">
                <a:solidFill>
                  <a:srgbClr val="0070C0"/>
                </a:solidFill>
                <a:latin typeface="Verdana" pitchFamily="34" charset="0"/>
              </a:rPr>
              <a:t>Scorecard Development Methodology (continued)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0" y="0"/>
            <a:ext cx="91440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</a:pPr>
            <a:r>
              <a:rPr lang="en-US" sz="3600" b="1" dirty="0">
                <a:solidFill>
                  <a:srgbClr val="0070C0"/>
                </a:solidFill>
                <a:latin typeface="Verdana" pitchFamily="34" charset="0"/>
              </a:rPr>
              <a:t>Scorecard monitoring cycle</a:t>
            </a:r>
          </a:p>
        </p:txBody>
      </p:sp>
      <p:pic>
        <p:nvPicPr>
          <p:cNvPr id="8" name="Picture 7" descr="shema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1142984"/>
            <a:ext cx="6840997" cy="557216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943</TotalTime>
  <Words>580</Words>
  <Application>Microsoft Office PowerPoint</Application>
  <PresentationFormat>Экран (4:3)</PresentationFormat>
  <Paragraphs>162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Verdana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Scorto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Score Data</dc:title>
  <dc:creator>vitaliy</dc:creator>
  <cp:lastModifiedBy>Boris Teplitskiy</cp:lastModifiedBy>
  <cp:revision>88</cp:revision>
  <dcterms:created xsi:type="dcterms:W3CDTF">2010-01-13T13:05:29Z</dcterms:created>
  <dcterms:modified xsi:type="dcterms:W3CDTF">2018-09-11T10:55:05Z</dcterms:modified>
</cp:coreProperties>
</file>