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  <p:sldMasterId id="2147483679" r:id="rId7"/>
    <p:sldMasterId id="2147483697" r:id="rId8"/>
    <p:sldMasterId id="2147483695" r:id="rId9"/>
  </p:sldMasterIdLst>
  <p:notesMasterIdLst>
    <p:notesMasterId r:id="rId43"/>
  </p:notesMasterIdLst>
  <p:sldIdLst>
    <p:sldId id="256" r:id="rId10"/>
    <p:sldId id="284" r:id="rId11"/>
    <p:sldId id="293" r:id="rId12"/>
    <p:sldId id="257" r:id="rId13"/>
    <p:sldId id="286" r:id="rId14"/>
    <p:sldId id="290" r:id="rId15"/>
    <p:sldId id="288" r:id="rId16"/>
    <p:sldId id="289" r:id="rId17"/>
    <p:sldId id="287" r:id="rId18"/>
    <p:sldId id="260" r:id="rId19"/>
    <p:sldId id="258" r:id="rId20"/>
    <p:sldId id="261" r:id="rId21"/>
    <p:sldId id="262" r:id="rId22"/>
    <p:sldId id="263" r:id="rId23"/>
    <p:sldId id="266" r:id="rId24"/>
    <p:sldId id="259" r:id="rId25"/>
    <p:sldId id="291" r:id="rId26"/>
    <p:sldId id="273" r:id="rId27"/>
    <p:sldId id="285" r:id="rId28"/>
    <p:sldId id="279" r:id="rId29"/>
    <p:sldId id="292" r:id="rId30"/>
    <p:sldId id="281" r:id="rId31"/>
    <p:sldId id="271" r:id="rId32"/>
    <p:sldId id="267" r:id="rId33"/>
    <p:sldId id="269" r:id="rId34"/>
    <p:sldId id="268" r:id="rId35"/>
    <p:sldId id="270" r:id="rId36"/>
    <p:sldId id="282" r:id="rId37"/>
    <p:sldId id="294" r:id="rId38"/>
    <p:sldId id="264" r:id="rId39"/>
    <p:sldId id="265" r:id="rId40"/>
    <p:sldId id="283" r:id="rId41"/>
    <p:sldId id="276" r:id="rId42"/>
  </p:sldIdLst>
  <p:sldSz cx="9144000" cy="5143500" type="screen16x9"/>
  <p:notesSz cx="6858000" cy="9144000"/>
  <p:defaultTextStyle>
    <a:defPPr>
      <a:defRPr lang="ru-UA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2FF"/>
    <a:srgbClr val="0F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982BD-B4DE-4D60-BFC1-61C6F65FAC36}" v="138" dt="2023-07-12T11:08:38.013"/>
    <p1510:client id="{5C4CCD24-9AF3-B088-908D-AF568819D95C}" v="24" dt="2023-07-12T09:54:36.486"/>
    <p1510:client id="{8CA513C2-AE8F-3644-6708-101CE7D3A918}" v="539" dt="2023-07-11T13:39:09.205"/>
    <p1510:client id="{C382BFC7-2AFA-7FD0-C737-3A496FACB027}" v="600" dt="2023-07-12T08:52:45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D5F9-4ADE-AB4D-888E-CCEAE8B10508}" type="datetimeFigureOut">
              <a:rPr lang="ru-UA" smtClean="0"/>
              <a:t>07/12/2023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584CA-A253-8B4B-AE66-33765A00E1D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8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chemeClr val="bg1"/>
                </a:solidFill>
              </a:rPr>
              <a:t>Escrow is an account separate from the mortgage account where deposit of funds occurs for payment of certain conditions that apply to the mortgage. Since a mortgage lender is not willing to take the risk that a homeowner may not pay property tax</a:t>
            </a:r>
            <a:r>
              <a:rPr lang="pl-PL" sz="900">
                <a:solidFill>
                  <a:schemeClr val="bg1"/>
                </a:solidFill>
              </a:rPr>
              <a:t> or another obligatory payment</a:t>
            </a:r>
            <a:r>
              <a:rPr lang="en-US" sz="900">
                <a:solidFill>
                  <a:schemeClr val="bg1"/>
                </a:solidFill>
              </a:rPr>
              <a:t>, escrow is </a:t>
            </a:r>
            <a:r>
              <a:rPr lang="pl-PL" sz="900">
                <a:solidFill>
                  <a:schemeClr val="bg1"/>
                </a:solidFill>
              </a:rPr>
              <a:t>often</a:t>
            </a:r>
            <a:r>
              <a:rPr lang="en-US" sz="900">
                <a:solidFill>
                  <a:schemeClr val="bg1"/>
                </a:solidFill>
              </a:rPr>
              <a:t> required under the mortgage terms.</a:t>
            </a:r>
            <a:endParaRPr lang="pl-PL" sz="9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584CA-A253-8B4B-AE66-33765A00E1DF}" type="slidenum">
              <a:rPr lang="ru-UA" smtClean="0"/>
              <a:t>19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767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nkey-lender.com/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nkey-lender.com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27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image" Target="../media/image11.svg"/><Relationship Id="rId5" Type="http://schemas.openxmlformats.org/officeDocument/2006/relationships/image" Target="../media/image25.sv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nkey-lender.com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82B05-6CD1-91BF-3329-1F2322D67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75750"/>
            <a:ext cx="3948112" cy="2592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LOREM IPSUM DOLOR SIT AMET</a:t>
            </a:r>
            <a:endParaRPr lang="ru-UA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62D5488-5DAE-675F-BFFD-5A4BF32436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6463" y="951750"/>
            <a:ext cx="4427537" cy="324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164FF9-CB59-1E15-0FEA-F306F58D1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426409"/>
            <a:ext cx="1422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DF0168-E2DF-F03F-0F17-5C1BE1E5AE48}"/>
              </a:ext>
            </a:extLst>
          </p:cNvPr>
          <p:cNvSpPr/>
          <p:nvPr userDrawn="1"/>
        </p:nvSpPr>
        <p:spPr>
          <a:xfrm>
            <a:off x="4572000" y="0"/>
            <a:ext cx="4571997" cy="5143500"/>
          </a:xfrm>
          <a:prstGeom prst="rect">
            <a:avLst/>
          </a:prstGeom>
          <a:solidFill>
            <a:srgbClr val="00C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CACCE-7D2A-3D93-A6B7-E210F542C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3CDB55-5EC6-3AA1-AED0-A537BEAC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/>
          <a:lstStyle/>
          <a:p>
            <a:fld id="{C267CD1D-5FCA-7B46-97E5-4303C9AB6E54}" type="slidenum">
              <a:rPr lang="ru-UA" smtClean="0"/>
              <a:t>‹#›</a:t>
            </a:fld>
            <a:endParaRPr lang="ru-UA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C2A552F5-6AB7-1129-4EA7-B5FB75F77D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210" y="1714755"/>
            <a:ext cx="3957789" cy="28354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beatae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porro</a:t>
            </a:r>
            <a:r>
              <a:rPr lang="en-US"/>
              <a:t> </a:t>
            </a:r>
            <a:r>
              <a:rPr lang="en-US" err="1"/>
              <a:t>quisquam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dolorem</a:t>
            </a:r>
            <a:r>
              <a:rPr lang="en-US"/>
              <a:t> ipsum </a:t>
            </a:r>
            <a:r>
              <a:rPr lang="en-US" err="1"/>
              <a:t>quia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, sed </a:t>
            </a:r>
            <a:r>
              <a:rPr lang="en-US" err="1"/>
              <a:t>quia</a:t>
            </a:r>
            <a:r>
              <a:rPr lang="en-US"/>
              <a:t> non </a:t>
            </a:r>
            <a:r>
              <a:rPr lang="en-US" err="1"/>
              <a:t>numquam</a:t>
            </a:r>
            <a:r>
              <a:rPr lang="en-US"/>
              <a:t> </a:t>
            </a:r>
            <a:r>
              <a:rPr lang="en-US" err="1"/>
              <a:t>eius</a:t>
            </a:r>
            <a:r>
              <a:rPr lang="en-US"/>
              <a:t> </a:t>
            </a:r>
            <a:r>
              <a:rPr lang="en-US" err="1"/>
              <a:t>modi</a:t>
            </a:r>
            <a:r>
              <a:rPr lang="en-US"/>
              <a:t> </a:t>
            </a:r>
            <a:r>
              <a:rPr lang="en-US" err="1"/>
              <a:t>tempora</a:t>
            </a:r>
            <a:r>
              <a:rPr lang="en-US"/>
              <a:t> </a:t>
            </a:r>
            <a:r>
              <a:rPr lang="en-US" err="1"/>
              <a:t>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</a:t>
            </a:r>
            <a:r>
              <a:rPr lang="en-US" err="1"/>
              <a:t>magnam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quaerat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minima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nostrum </a:t>
            </a:r>
            <a:r>
              <a:rPr lang="en-US" err="1"/>
              <a:t>exercitationem</a:t>
            </a:r>
            <a:r>
              <a:rPr lang="en-US"/>
              <a:t> </a:t>
            </a:r>
            <a:r>
              <a:rPr lang="en-US" err="1"/>
              <a:t>ullam</a:t>
            </a:r>
            <a:r>
              <a:rPr lang="en-US"/>
              <a:t> corporis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laboriosam</a:t>
            </a:r>
            <a:r>
              <a:rPr lang="en-US"/>
              <a:t>,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aliquid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commodi</a:t>
            </a:r>
            <a:r>
              <a:rPr lang="en-US"/>
              <a:t> </a:t>
            </a:r>
            <a:r>
              <a:rPr lang="en-US" err="1"/>
              <a:t>consequatur</a:t>
            </a:r>
            <a:endParaRPr lang="ru-UA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B7F02C-E2F0-2F99-548A-F7C9CA7702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D54F4C3-D3BF-48BC-43EE-7B6DDEC5B8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463" y="700088"/>
            <a:ext cx="3816350" cy="38501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764B5B37-A358-A1F0-E0A3-96A0392A13E5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rgbClr val="0F0C29">
                    <a:alpha val="2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</p:spTree>
    <p:extLst>
      <p:ext uri="{BB962C8B-B14F-4D97-AF65-F5344CB8AC3E}">
        <p14:creationId xmlns:p14="http://schemas.microsoft.com/office/powerpoint/2010/main" val="57500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(m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33836A4-A7A9-0752-00C5-B1E9ADC62981}"/>
              </a:ext>
            </a:extLst>
          </p:cNvPr>
          <p:cNvSpPr/>
          <p:nvPr userDrawn="1"/>
        </p:nvSpPr>
        <p:spPr>
          <a:xfrm>
            <a:off x="0" y="1302327"/>
            <a:ext cx="9143997" cy="3841173"/>
          </a:xfrm>
          <a:prstGeom prst="rect">
            <a:avLst/>
          </a:prstGeom>
          <a:solidFill>
            <a:srgbClr val="00C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98B0F-91C5-C07A-DB03-478D2DF1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/>
          <a:lstStyle/>
          <a:p>
            <a:fld id="{C267CD1D-5FCA-7B46-97E5-4303C9AB6E54}" type="slidenum">
              <a:rPr lang="ru-UA" smtClean="0"/>
              <a:t>‹#›</a:t>
            </a:fld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7F73E8-F9E4-C5C7-F5BD-FFF37B2DA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188" y="1432462"/>
            <a:ext cx="7772400" cy="2679515"/>
          </a:xfrm>
          <a:prstGeom prst="rect">
            <a:avLst/>
          </a:prstGeom>
        </p:spPr>
      </p:pic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75B1254-6F2D-0BFF-35A1-E7A6C0983A41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rgbClr val="0F0C29">
                    <a:alpha val="2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F54227A-BF7F-89E1-D238-258E7EC3D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2" y="272062"/>
            <a:ext cx="6274992" cy="624461"/>
          </a:xfrm>
        </p:spPr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983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(Review website rank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A55-2ACB-C299-C027-6D6221C14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10A04A5-2C38-D415-38EA-C1BA68E93E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6463" y="700088"/>
            <a:ext cx="3811535" cy="4032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16706852-6C38-3D91-FA6B-22E3A7E27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AF9E0EF-51DD-564D-A240-AC7A73000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212" y="1665050"/>
            <a:ext cx="3941762" cy="76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F159D7D-F6CF-51B9-C632-45D3A43C35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4E47C3-09C7-E8FA-C155-2B04E7937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3351" y="2721845"/>
            <a:ext cx="533400" cy="533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58066-370A-F82C-6805-E5892FED0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0716" y="3024360"/>
            <a:ext cx="816000" cy="144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9DBF9D-6690-9546-C72C-82213CF234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1930" y="3123002"/>
            <a:ext cx="816000" cy="14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D6B25D-37BC-A492-E091-0B40877C78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0716" y="3964969"/>
            <a:ext cx="816000" cy="14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DB1E70-95C9-64B7-2AEC-8075A1ABA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1930" y="3960668"/>
            <a:ext cx="816000" cy="14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99ADCC-40C6-3B5E-5208-BB4EEA615AA3}"/>
              </a:ext>
            </a:extLst>
          </p:cNvPr>
          <p:cNvSpPr txBox="1"/>
          <p:nvPr userDrawn="1"/>
        </p:nvSpPr>
        <p:spPr>
          <a:xfrm>
            <a:off x="1129616" y="2747294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F0C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Capterra</a:t>
            </a:r>
            <a:endParaRPr lang="ru-UA" sz="1200" b="1">
              <a:solidFill>
                <a:srgbClr val="0F0C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C3D55-2B15-E3C6-B512-29BAD5C4EDED}"/>
              </a:ext>
            </a:extLst>
          </p:cNvPr>
          <p:cNvSpPr txBox="1"/>
          <p:nvPr userDrawn="1"/>
        </p:nvSpPr>
        <p:spPr>
          <a:xfrm>
            <a:off x="3190070" y="2670576"/>
            <a:ext cx="1178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F0C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Advice</a:t>
            </a:r>
            <a:endParaRPr lang="ru-UA" sz="1200" b="1">
              <a:solidFill>
                <a:srgbClr val="0F0C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01E99-94A7-1D98-C0D9-66F5FFEB3087}"/>
              </a:ext>
            </a:extLst>
          </p:cNvPr>
          <p:cNvSpPr txBox="1"/>
          <p:nvPr userDrawn="1"/>
        </p:nvSpPr>
        <p:spPr>
          <a:xfrm>
            <a:off x="1143653" y="3675510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rgbClr val="0F0C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G2 Crowd</a:t>
            </a:r>
            <a:endParaRPr lang="ru-UA" sz="1200" b="1">
              <a:solidFill>
                <a:srgbClr val="0F0C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15912-D6A6-9E73-3262-93C632795745}"/>
              </a:ext>
            </a:extLst>
          </p:cNvPr>
          <p:cNvSpPr txBox="1"/>
          <p:nvPr userDrawn="1"/>
        </p:nvSpPr>
        <p:spPr>
          <a:xfrm>
            <a:off x="3194364" y="3675511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err="1">
                <a:solidFill>
                  <a:srgbClr val="0F0C2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GetApp</a:t>
            </a:r>
            <a:endParaRPr lang="ru-UA" sz="1200" b="1">
              <a:solidFill>
                <a:srgbClr val="0F0C2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95360B-8E0D-3E19-FD77-2C1DC42551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3351" y="2721845"/>
            <a:ext cx="533400" cy="5334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BFFF26-A784-9D3E-F212-4E388722124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7516" y="3661926"/>
            <a:ext cx="533400" cy="5334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0B00E0-7721-0956-0564-84C25911C9A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73351" y="3661926"/>
            <a:ext cx="533400" cy="5334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9A347F-317B-DEB0-FDFD-87691F48FE7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7516" y="2721845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A55-2ACB-C299-C027-6D6221C14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001" y="272065"/>
            <a:ext cx="7913787" cy="993775"/>
          </a:xfrm>
        </p:spPr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r>
              <a:rPr lang="en-US" sz="3200" u="none" strike="noStrike">
                <a:solidFill>
                  <a:srgbClr val="0F0C29"/>
                </a:solidFill>
                <a:effectLst/>
              </a:rPr>
              <a:t>,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consectetur</a:t>
            </a:r>
            <a:r>
              <a:rPr lang="en-US" sz="3200" u="none" strike="noStrike">
                <a:solidFill>
                  <a:srgbClr val="0F0C29"/>
                </a:solidFill>
                <a:effectLst/>
              </a:rPr>
              <a:t>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adipiscing</a:t>
            </a:r>
            <a:r>
              <a:rPr lang="en-US" sz="3200" u="none" strike="noStrike">
                <a:solidFill>
                  <a:srgbClr val="0F0C29"/>
                </a:solidFill>
                <a:effectLst/>
              </a:rPr>
              <a:t>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elit</a:t>
            </a:r>
            <a:endParaRPr lang="ru-UA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AF9E0EF-51DD-564D-A240-AC7A73000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212" y="1448228"/>
            <a:ext cx="3813326" cy="3095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F159D7D-F6CF-51B9-C632-45D3A43C35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231B0DD9-6DEB-D13D-0B2A-FBB98B6583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1448228"/>
            <a:ext cx="3813326" cy="30954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222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>
            <a:extLst>
              <a:ext uri="{FF2B5EF4-FFF2-40B4-BE49-F238E27FC236}">
                <a16:creationId xmlns:a16="http://schemas.microsoft.com/office/drawing/2014/main" id="{8AF9E0EF-51DD-564D-A240-AC7A73000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212" y="411164"/>
            <a:ext cx="3813326" cy="41325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F159D7D-F6CF-51B9-C632-45D3A43C35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3" name="Текст 15">
            <a:extLst>
              <a:ext uri="{FF2B5EF4-FFF2-40B4-BE49-F238E27FC236}">
                <a16:creationId xmlns:a16="http://schemas.microsoft.com/office/drawing/2014/main" id="{231B0DD9-6DEB-D13D-0B2A-FBB98B6583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6462" y="411164"/>
            <a:ext cx="3813326" cy="41325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9005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051C9-4A85-512C-743D-6C79A580D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26319"/>
            <a:ext cx="3941763" cy="993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7366-330A-A031-6E97-58DDCA56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0DF7125-0F20-7936-0717-3C480F831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20093"/>
            <a:ext cx="3941763" cy="2897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8565E5-B931-FBC4-D05E-48D292170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6463" y="700088"/>
            <a:ext cx="3798887" cy="38170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C27069F-2027-00BB-517A-773CB76638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402319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392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1E156-A672-40EA-454B-851C6C94D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3E61-6014-2F22-D330-77846545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C734CD4-5B7C-A37B-F6DE-8DAA8B7A86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488" y="1071809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C5D55DF-2C16-5C7E-BDB4-049195DAF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101" y="1071809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11B7EC5B-6B7F-56E6-6BC5-A7BE03A463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1488" y="3733320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09EA4B2A-FC8B-D0D1-094F-1C7D4563E3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488" y="2410173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10A9BCE9-73B5-5F07-39AB-044BBEF836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101" y="2410173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E2F55A6F-FC24-9340-EE87-6314ADCBC9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9101" y="3733320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4" name="Рисунок 19">
            <a:extLst>
              <a:ext uri="{FF2B5EF4-FFF2-40B4-BE49-F238E27FC236}">
                <a16:creationId xmlns:a16="http://schemas.microsoft.com/office/drawing/2014/main" id="{3012E036-CC23-F067-89D9-E824DB740F3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21488" y="705849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15" name="Рисунок 19">
            <a:extLst>
              <a:ext uri="{FF2B5EF4-FFF2-40B4-BE49-F238E27FC236}">
                <a16:creationId xmlns:a16="http://schemas.microsoft.com/office/drawing/2014/main" id="{30A15A94-957F-8053-37CB-0AA1BF1BFEF3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69101" y="705849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16" name="Рисунок 19">
            <a:extLst>
              <a:ext uri="{FF2B5EF4-FFF2-40B4-BE49-F238E27FC236}">
                <a16:creationId xmlns:a16="http://schemas.microsoft.com/office/drawing/2014/main" id="{C7159E8E-A30D-94CD-75BB-0ACD4CA250B9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21488" y="203644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17" name="Рисунок 19">
            <a:extLst>
              <a:ext uri="{FF2B5EF4-FFF2-40B4-BE49-F238E27FC236}">
                <a16:creationId xmlns:a16="http://schemas.microsoft.com/office/drawing/2014/main" id="{6A2750B9-0928-56B8-1E41-E20F97EC851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769101" y="203644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18" name="Рисунок 19">
            <a:extLst>
              <a:ext uri="{FF2B5EF4-FFF2-40B4-BE49-F238E27FC236}">
                <a16:creationId xmlns:a16="http://schemas.microsoft.com/office/drawing/2014/main" id="{468D9D8E-77AD-68D4-D059-24FD96179A1E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1488" y="336702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19" name="Рисунок 19">
            <a:extLst>
              <a:ext uri="{FF2B5EF4-FFF2-40B4-BE49-F238E27FC236}">
                <a16:creationId xmlns:a16="http://schemas.microsoft.com/office/drawing/2014/main" id="{870F4D18-0598-FB6B-8C97-ACF1D276638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769101" y="336702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B5E28DC1-468F-5916-8CD2-B9586D2BD6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402319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4477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70CB6-DA55-2253-09F0-21F034280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624264"/>
            <a:ext cx="3941762" cy="993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CB0D76-D90C-0646-8D3D-5565C709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5DFDE17-44E6-AF0E-CB1F-63CEAF4597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631672"/>
            <a:ext cx="3941762" cy="6991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6C13A986-D659-FC33-88D3-28A331B4E2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6463" y="700088"/>
            <a:ext cx="3811535" cy="4032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6FD88971-E02B-F2EF-F66D-DE07C7B4D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212" y="2571750"/>
            <a:ext cx="3813326" cy="2016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CA017BE-826C-98C0-D3AA-96D515A1D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402319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721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(Review website rank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8BE7C-0970-23F6-831D-5EAC0906C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174C-3275-74D2-DDE6-BF784569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F828B30-A3B9-E8F7-1912-B196150D5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610047"/>
            <a:ext cx="3798887" cy="9617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0904767-968B-9ABB-1BC6-5BC6EE2BF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3351" y="2721845"/>
            <a:ext cx="533400" cy="5334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6DBA4D1-37A7-59D3-F0EF-F0994BCC7C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516" y="3661926"/>
            <a:ext cx="533400" cy="533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248A7B7-9FDF-91A4-DC33-6385BBCAA0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3351" y="3661926"/>
            <a:ext cx="533400" cy="5334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BE43754-23BF-A5A7-FAF5-3455AE0D597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7516" y="2721845"/>
            <a:ext cx="533400" cy="533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8A8C661-4D41-7E11-CE6A-BF519CED3A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0716" y="3024360"/>
            <a:ext cx="816000" cy="144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B6D4307-9FAF-EA56-6929-E7022C6A6F9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71930" y="3123002"/>
            <a:ext cx="816000" cy="144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DC2D252-FAEE-34FC-9D57-A8AF2392E2A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10716" y="3964969"/>
            <a:ext cx="816000" cy="144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6DCAAF8-1D30-7BBE-C17A-5C45FF1069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71930" y="3960668"/>
            <a:ext cx="816000" cy="144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D0C89DF-7B95-376B-F61D-977DC13739BC}"/>
              </a:ext>
            </a:extLst>
          </p:cNvPr>
          <p:cNvSpPr txBox="1"/>
          <p:nvPr userDrawn="1"/>
        </p:nvSpPr>
        <p:spPr>
          <a:xfrm>
            <a:off x="1129616" y="2747294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Capterra</a:t>
            </a:r>
            <a:endParaRPr lang="ru-UA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A9303F-AC59-C643-BFA8-6D4B80BCFABA}"/>
              </a:ext>
            </a:extLst>
          </p:cNvPr>
          <p:cNvSpPr txBox="1"/>
          <p:nvPr userDrawn="1"/>
        </p:nvSpPr>
        <p:spPr>
          <a:xfrm>
            <a:off x="3190070" y="2670576"/>
            <a:ext cx="1178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Advice</a:t>
            </a:r>
            <a:endParaRPr lang="ru-UA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D6011A-3E48-F05C-A5E2-5D68B2DD4DFE}"/>
              </a:ext>
            </a:extLst>
          </p:cNvPr>
          <p:cNvSpPr txBox="1"/>
          <p:nvPr userDrawn="1"/>
        </p:nvSpPr>
        <p:spPr>
          <a:xfrm>
            <a:off x="1143653" y="3675510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G2 Crowd</a:t>
            </a:r>
            <a:endParaRPr lang="ru-UA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1DD039-9574-4CA6-9CE9-0A7CD929152B}"/>
              </a:ext>
            </a:extLst>
          </p:cNvPr>
          <p:cNvSpPr txBox="1"/>
          <p:nvPr userDrawn="1"/>
        </p:nvSpPr>
        <p:spPr>
          <a:xfrm>
            <a:off x="3194364" y="3675511"/>
            <a:ext cx="11820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GetApp</a:t>
            </a:r>
            <a:endParaRPr lang="ru-UA" sz="12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Объект 10">
            <a:extLst>
              <a:ext uri="{FF2B5EF4-FFF2-40B4-BE49-F238E27FC236}">
                <a16:creationId xmlns:a16="http://schemas.microsoft.com/office/drawing/2014/main" id="{83A63159-024C-F0F6-BB5E-A6A2BF8000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16463" y="700088"/>
            <a:ext cx="3811535" cy="4032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ru-RU"/>
          </a:p>
        </p:txBody>
      </p:sp>
      <p:sp>
        <p:nvSpPr>
          <p:cNvPr id="51" name="Подзаголовок 2">
            <a:extLst>
              <a:ext uri="{FF2B5EF4-FFF2-40B4-BE49-F238E27FC236}">
                <a16:creationId xmlns:a16="http://schemas.microsoft.com/office/drawing/2014/main" id="{A5953C3F-E9AA-3FCC-5256-03ECAC500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402319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936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8BE7C-0970-23F6-831D-5EAC0906C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42891"/>
            <a:ext cx="7886700" cy="993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174C-3275-74D2-DDE6-BF784569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F828B30-A3B9-E8F7-1912-B196150D5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374376"/>
            <a:ext cx="3798887" cy="31316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03C12695-0B7E-2894-AEE1-6699C2551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926" y="1374376"/>
            <a:ext cx="3798887" cy="31316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839856C-78FC-71DD-72D1-9B69048A4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1266323"/>
            <a:ext cx="5856287" cy="1152000"/>
          </a:xfrm>
        </p:spPr>
        <p:txBody>
          <a:bodyPr tIns="72000" bIns="72000" anchor="t" anchorCtr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LOREM IPSUM DOLOR SIT AMET</a:t>
            </a:r>
            <a:endParaRPr lang="ru-UA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D806690-A9F5-9F29-1F94-99FCFD237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2601353"/>
            <a:ext cx="3948113" cy="1019175"/>
          </a:xfrm>
        </p:spPr>
        <p:txBody>
          <a:bodyPr tIns="72000" bIns="72000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170043-1087-E495-08DD-D6B70E3DF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426409"/>
            <a:ext cx="1422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7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59" userDrawn="1">
          <p15:clr>
            <a:srgbClr val="FBAE40"/>
          </p15:clr>
        </p15:guide>
        <p15:guide id="4" orient="horz" pos="44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D0174C-3275-74D2-DDE6-BF784569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BBC3C-742F-764A-9218-453EDECC7C08}" type="slidenum">
              <a:rPr lang="ru-UA" smtClean="0"/>
              <a:t>‹#›</a:t>
            </a:fld>
            <a:endParaRPr lang="ru-UA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F828B30-A3B9-E8F7-1912-B196150D5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11163"/>
            <a:ext cx="3798887" cy="4094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03C12695-0B7E-2894-AEE1-6699C2551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3926" y="411163"/>
            <a:ext cx="3798887" cy="40948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0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B3F5-BC16-4317-0201-43047763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4259"/>
            <a:ext cx="3798888" cy="98855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A013E-AFB0-077A-05ED-A111490E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697F-5D6F-2349-AA1E-467724FD4D8F}" type="slidenum">
              <a:rPr lang="ru-UA" smtClean="0"/>
              <a:t>‹#›</a:t>
            </a:fld>
            <a:endParaRPr lang="ru-UA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517426-E5D4-1126-83C9-9976CA06A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8319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3DBCA12-85D4-0DE4-08DB-6EAFB9653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9700" y="208319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778608E9-F6D4-129B-75E8-3D540D5DF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261543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9F2827FD-7633-E50D-4ABF-E971354798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6463" y="879475"/>
            <a:ext cx="3816350" cy="2287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EEB3D17-F336-99B1-255E-E441E5398FC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50" y="339724"/>
            <a:ext cx="1747838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5F51308F-6CE0-390C-8C90-E612FF6354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2507012"/>
            <a:ext cx="1747838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3D4F0A26-842E-86A4-0014-BDD85B65D1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85013" y="2507012"/>
            <a:ext cx="1747838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endParaRPr lang="en-US" sz="1200" u="none" strike="noStrike">
              <a:solidFill>
                <a:srgbClr val="0F0C29">
                  <a:alpha val="70000"/>
                </a:srgb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 fontAlgn="base"/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C2FDFE3-5BFE-35EF-CDB4-6D9DD91F4B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3723070"/>
            <a:ext cx="1747838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C1221844-A3E1-E4C6-8BB8-E5034715DD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2337" y="3313920"/>
            <a:ext cx="3800476" cy="58851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sed do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incididunt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magna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F258412E-610A-10BB-533D-B120F406CE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3468" y="416338"/>
            <a:ext cx="3960000" cy="216000"/>
          </a:xfrm>
        </p:spPr>
        <p:txBody>
          <a:bodyPr tIns="0" rIns="0">
            <a:normAutofit/>
          </a:bodyPr>
          <a:lstStyle>
            <a:lvl1pPr marL="0" indent="0" algn="r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627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B3F5-BC16-4317-0201-43047763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4259"/>
            <a:ext cx="3798888" cy="1209338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A013E-AFB0-077A-05ED-A111490E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697F-5D6F-2349-AA1E-467724FD4D8F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9F2827FD-7633-E50D-4ABF-E971354798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284" y="2165447"/>
            <a:ext cx="3816350" cy="2287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EEB3D17-F336-99B1-255E-E441E5398F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650" y="339725"/>
            <a:ext cx="1747838" cy="3505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  <a:endParaRPr lang="ru-UA"/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C1EAED89-DBA8-1441-4AA7-AEACBF4F0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9881" y="3226643"/>
            <a:ext cx="3123220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1882B915-33BA-F6EF-9205-B9DDE284CF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8840" y="101628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6ADAC2D-7F75-C03C-F0CB-BC5CFE353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9890" y="101628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DAB44998-5931-D3C5-CB8D-881B27982B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8839" y="2194633"/>
            <a:ext cx="3358785" cy="232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F0C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10" name="Текст 24">
            <a:extLst>
              <a:ext uri="{FF2B5EF4-FFF2-40B4-BE49-F238E27FC236}">
                <a16:creationId xmlns:a16="http://schemas.microsoft.com/office/drawing/2014/main" id="{F7335A1B-98FC-8589-B914-F3E5F33769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5203" y="1440102"/>
            <a:ext cx="1747838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8367532B-923F-C61C-98E9-6D25618C2E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8840" y="1440102"/>
            <a:ext cx="1747838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Текст 24">
            <a:extLst>
              <a:ext uri="{FF2B5EF4-FFF2-40B4-BE49-F238E27FC236}">
                <a16:creationId xmlns:a16="http://schemas.microsoft.com/office/drawing/2014/main" id="{A4808DC0-ED2A-BB1C-28DE-1A8151B6A3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9881" y="3493028"/>
            <a:ext cx="3800476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sed do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incididunt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magna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Текст 24">
            <a:extLst>
              <a:ext uri="{FF2B5EF4-FFF2-40B4-BE49-F238E27FC236}">
                <a16:creationId xmlns:a16="http://schemas.microsoft.com/office/drawing/2014/main" id="{25EE836D-D640-4798-7BEA-006A4394ED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8839" y="2456079"/>
            <a:ext cx="3800476" cy="588519"/>
          </a:xfrm>
        </p:spPr>
        <p:txBody>
          <a:bodyPr/>
          <a:lstStyle>
            <a:lvl1pPr marL="0" indent="0">
              <a:buNone/>
              <a:defRPr b="0" i="0">
                <a:solidFill>
                  <a:srgbClr val="0F0C29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 rtl="0" fontAlgn="base"/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 dolor sit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consectetur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adipiscing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sed do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eiusmod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tempor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incididunt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labore et dolore magna </a:t>
            </a:r>
            <a:r>
              <a:rPr lang="en-US" sz="1200" u="none" strike="noStrike" err="1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aliqua</a:t>
            </a:r>
            <a:r>
              <a:rPr lang="en-US" sz="1200" u="none" strike="noStrike">
                <a:solidFill>
                  <a:srgbClr val="0F0C29">
                    <a:alpha val="70000"/>
                  </a:srgb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200" b="1" u="none" strike="noStrike">
              <a:solidFill>
                <a:srgbClr val="0072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88CBA505-847F-054D-67CD-693A5490A9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3468" y="416338"/>
            <a:ext cx="3960000" cy="216000"/>
          </a:xfrm>
        </p:spPr>
        <p:txBody>
          <a:bodyPr tIns="0" rIns="0">
            <a:normAutofit/>
          </a:bodyPr>
          <a:lstStyle>
            <a:lvl1pPr marL="0" indent="0" algn="r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99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B3F5-BC16-4317-0201-43047763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4259"/>
            <a:ext cx="3798888" cy="98855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A013E-AFB0-077A-05ED-A111490E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697F-5D6F-2349-AA1E-467724FD4D8F}" type="slidenum">
              <a:rPr lang="ru-UA" smtClean="0"/>
              <a:t>‹#›</a:t>
            </a:fld>
            <a:endParaRPr lang="ru-UA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517426-E5D4-1126-83C9-9976CA06A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08319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3DBCA12-85D4-0DE4-08DB-6EAFB9653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9700" y="208319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778608E9-F6D4-129B-75E8-3D540D5DF1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261543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9F2827FD-7633-E50D-4ABF-E971354798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6463" y="879475"/>
            <a:ext cx="3816350" cy="2287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EEB3D17-F336-99B1-255E-E441E5398F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650" y="339724"/>
            <a:ext cx="1747838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7B088D-7D0F-3C18-F7CD-67D0B44A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8650" y="2508819"/>
            <a:ext cx="1747837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43D79EDC-E656-1AF7-B44E-94D6A441D2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9700" y="2508819"/>
            <a:ext cx="1747837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D566083D-6BA2-DE1C-A45D-E6AAC36354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8650" y="3723070"/>
            <a:ext cx="1747837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D88E461A-F68F-CD5E-D344-F3DB86534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2337" y="3313920"/>
            <a:ext cx="3783013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ru-UA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F0D0146-8315-105B-4B47-F5AA99C089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3468" y="411746"/>
            <a:ext cx="3960000" cy="216000"/>
          </a:xfrm>
        </p:spPr>
        <p:txBody>
          <a:bodyPr tIns="0" rIns="0">
            <a:normAutofit/>
          </a:bodyPr>
          <a:lstStyle>
            <a:lvl1pPr marL="0" indent="0" algn="r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43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B3F5-BC16-4317-0201-43047763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774259"/>
            <a:ext cx="3798888" cy="1209338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A013E-AFB0-077A-05ED-A111490E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697F-5D6F-2349-AA1E-467724FD4D8F}" type="slidenum">
              <a:rPr lang="ru-UA" smtClean="0"/>
              <a:t>‹#›</a:t>
            </a:fld>
            <a:endParaRPr lang="ru-UA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9F2827FD-7633-E50D-4ABF-E971354798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284" y="2165447"/>
            <a:ext cx="3816350" cy="2287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6EEB3D17-F336-99B1-255E-E441E5398F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650" y="339725"/>
            <a:ext cx="1747838" cy="32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Logo</a:t>
            </a:r>
            <a:endParaRPr lang="ru-UA"/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C1EAED89-DBA8-1441-4AA7-AEACBF4F00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9881" y="3226643"/>
            <a:ext cx="3123220" cy="225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1882B915-33BA-F6EF-9205-B9DDE284CF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8840" y="101628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D6ADAC2D-7F75-C03C-F0CB-BC5CFE353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9890" y="1016281"/>
            <a:ext cx="1747838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DAB44998-5931-D3C5-CB8D-881B27982B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8839" y="2194633"/>
            <a:ext cx="3358785" cy="232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9FF6A284-5DB8-A145-B299-0602E1E6B4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38840" y="1440102"/>
            <a:ext cx="1747837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3C20BF2D-EAF4-249C-06D8-51533104428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95203" y="1440102"/>
            <a:ext cx="1747837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F96F551B-721B-4C02-F78F-FFD9D12C00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38839" y="2456079"/>
            <a:ext cx="3783013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ru-UA"/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A78C313E-910A-1A8C-2F84-FBC8867C17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19881" y="3493028"/>
            <a:ext cx="3783013" cy="588518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>
                    <a:alpha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ru-UA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CDD02220-5C39-7F0A-C924-DD0627EADB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3468" y="411746"/>
            <a:ext cx="3960000" cy="216000"/>
          </a:xfrm>
        </p:spPr>
        <p:txBody>
          <a:bodyPr tIns="0" rIns="0">
            <a:normAutofit/>
          </a:bodyPr>
          <a:lstStyle>
            <a:lvl1pPr marL="0" indent="0" algn="r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998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AB3F5-BC16-4317-0201-430477634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16942"/>
            <a:ext cx="5234822" cy="9885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/>
              <a:t>THANK YOU</a:t>
            </a:r>
            <a:endParaRPr lang="ru-UA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35517426-E5D4-1126-83C9-9976CA06A6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016447"/>
            <a:ext cx="1747838" cy="2452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200" b="1">
                <a:solidFill>
                  <a:srgbClr val="0072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USA</a:t>
            </a:r>
            <a:endParaRPr lang="ru-UA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93DBCA12-85D4-0DE4-08DB-6EAFB9653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5288" y="3016447"/>
            <a:ext cx="1747838" cy="2452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1200" b="1" cap="all">
                <a:solidFill>
                  <a:srgbClr val="0072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SINGAPORE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6396FC-A4ED-5351-D881-5150C2DA0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251854"/>
            <a:ext cx="2120900" cy="6318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901 S MoPac Expressway,</a:t>
            </a:r>
            <a:b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1, Suite #310</a:t>
            </a:r>
            <a:b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Austin, TX 78746 USA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0CF36B0B-DED4-26D7-ED10-469FB7B134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5288" y="3251854"/>
            <a:ext cx="2960557" cy="631825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SBF Centre,</a:t>
            </a:r>
            <a:b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 Robinson Rd., No. 12-08,</a:t>
            </a:r>
            <a:b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Singapore 068914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808CB81-7858-1D5D-6521-7DEF35DFF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937" y="3958896"/>
            <a:ext cx="2289175" cy="396875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Clr>
                <a:srgbClr val="DC223E"/>
              </a:buClr>
              <a:buSzPct val="132000"/>
              <a:buNone/>
            </a:pPr>
            <a:r>
              <a:rPr lang="en-US" sz="1600" cap="al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+1 888 509 0280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6E681EF6-35A4-2999-3E2A-2D0A722961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5288" y="3958896"/>
            <a:ext cx="2289175" cy="396875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Clr>
                <a:srgbClr val="DC223E"/>
              </a:buClr>
              <a:buSzPct val="132000"/>
              <a:buNone/>
            </a:pPr>
            <a:r>
              <a:rPr lang="en-US" sz="1600" cap="al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+1 888 509 0280</a:t>
            </a:r>
            <a:endParaRPr lang="en-US" sz="1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6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B3266-ABF5-FE3E-CD18-BA6B2A71A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039894"/>
            <a:ext cx="5995989" cy="306371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LOREM IPSUM DOLOR SIT AMET, CONSECTETUR ADIPISCING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5C056C-32FF-A895-0EC4-E0090EA0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6AD9B-1B86-9E68-6FB6-4B2ACD2B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D39175-0C9A-11E5-C56A-0148125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63A6065-499B-014F-8179-70B3795DA85E}" type="slidenum">
              <a:rPr lang="ru-UA" smtClean="0"/>
              <a:t>‹#›</a:t>
            </a:fld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D83F6A-1027-1FF9-60D0-3138CA749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426409"/>
            <a:ext cx="1422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F3D3E-C307-4A84-4E6C-16C6B59BE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1275750"/>
            <a:ext cx="7921625" cy="2592000"/>
          </a:xfrm>
        </p:spPr>
        <p:txBody>
          <a:bodyPr tIns="72000" bIns="72000" anchor="ctr" anchorCtr="0">
            <a:noAutofit/>
          </a:bodyPr>
          <a:lstStyle>
            <a:lvl1pPr algn="ctr"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LOREM IPSUM DOLOR SIT AMET, CONSECTETUR ADIPISCING ELIT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552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176B6-B233-C285-6D20-0D2B18E9E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1201175"/>
            <a:ext cx="7921625" cy="1370575"/>
          </a:xfr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/>
              <a:t>LOREM IPSUM DOLOR SIT AMET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9EDD6E-991E-4BB2-96EE-092887B41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92000" y="2716213"/>
            <a:ext cx="5760000" cy="242728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553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114F59-038A-C6BA-FF0C-4B77B21CC0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6BB53C9-7CC1-74E6-60C6-7B3850BEB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211" y="624990"/>
            <a:ext cx="3941762" cy="993775"/>
          </a:xfrm>
          <a:prstGeom prst="rect">
            <a:avLst/>
          </a:prstGeom>
        </p:spPr>
        <p:txBody>
          <a:bodyPr vert="horz" lIns="0" tIns="0" rIns="91440" bIns="72000" rtlCol="0" anchor="t" anchorCtr="0">
            <a:normAutofit/>
          </a:bodyPr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en-UA" sz="3200">
              <a:solidFill>
                <a:srgbClr val="0F0C29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BBFD6B9-7493-720C-E4D1-9C81A7996C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210" y="1714755"/>
            <a:ext cx="3957789" cy="28354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 </a:t>
            </a:r>
            <a:r>
              <a:rPr lang="en-US" err="1"/>
              <a:t>illo</a:t>
            </a:r>
            <a:r>
              <a:rPr lang="en-US"/>
              <a:t> </a:t>
            </a:r>
            <a:r>
              <a:rPr lang="en-US" err="1"/>
              <a:t>inventore</a:t>
            </a:r>
            <a:r>
              <a:rPr lang="en-US"/>
              <a:t> </a:t>
            </a:r>
            <a:r>
              <a:rPr lang="en-US" err="1"/>
              <a:t>veritatis</a:t>
            </a:r>
            <a:r>
              <a:rPr lang="en-US"/>
              <a:t> et quasi </a:t>
            </a:r>
            <a:r>
              <a:rPr lang="en-US" err="1"/>
              <a:t>architecto</a:t>
            </a:r>
            <a:r>
              <a:rPr lang="en-US"/>
              <a:t> beatae vitae dicta sunt </a:t>
            </a:r>
            <a:r>
              <a:rPr lang="en-US" err="1"/>
              <a:t>explicabo</a:t>
            </a:r>
            <a:r>
              <a:rPr lang="en-US"/>
              <a:t>. Nemo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ipsam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voluptas</a:t>
            </a:r>
            <a:r>
              <a:rPr lang="en-US"/>
              <a:t> sit </a:t>
            </a:r>
            <a:r>
              <a:rPr lang="en-US" err="1"/>
              <a:t>aspernatur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odit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fugit, sed </a:t>
            </a:r>
            <a:r>
              <a:rPr lang="en-US" err="1"/>
              <a:t>quia</a:t>
            </a:r>
            <a:r>
              <a:rPr lang="en-US"/>
              <a:t> </a:t>
            </a:r>
            <a:r>
              <a:rPr lang="en-US" err="1"/>
              <a:t>consequuntur</a:t>
            </a:r>
            <a:r>
              <a:rPr lang="en-US"/>
              <a:t> </a:t>
            </a:r>
            <a:r>
              <a:rPr lang="en-US" err="1"/>
              <a:t>magni</a:t>
            </a:r>
            <a:r>
              <a:rPr lang="en-US"/>
              <a:t> </a:t>
            </a:r>
            <a:r>
              <a:rPr lang="en-US" err="1"/>
              <a:t>dolores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qui </a:t>
            </a:r>
            <a:r>
              <a:rPr lang="en-US" err="1"/>
              <a:t>ratione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sequi</a:t>
            </a:r>
            <a:r>
              <a:rPr lang="en-US"/>
              <a:t> </a:t>
            </a:r>
            <a:r>
              <a:rPr lang="en-US" err="1"/>
              <a:t>nesciunt</a:t>
            </a:r>
            <a:r>
              <a:rPr lang="en-US"/>
              <a:t>. </a:t>
            </a:r>
            <a:r>
              <a:rPr lang="en-US" err="1"/>
              <a:t>Neque</a:t>
            </a:r>
            <a:r>
              <a:rPr lang="en-US"/>
              <a:t> </a:t>
            </a:r>
            <a:r>
              <a:rPr lang="en-US" err="1"/>
              <a:t>porro</a:t>
            </a:r>
            <a:r>
              <a:rPr lang="en-US"/>
              <a:t> </a:t>
            </a:r>
            <a:r>
              <a:rPr lang="en-US" err="1"/>
              <a:t>quisquam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dolorem</a:t>
            </a:r>
            <a:r>
              <a:rPr lang="en-US"/>
              <a:t> ipsum </a:t>
            </a:r>
            <a:r>
              <a:rPr lang="en-US" err="1"/>
              <a:t>quia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, </a:t>
            </a:r>
            <a:r>
              <a:rPr lang="en-US" err="1"/>
              <a:t>adipisci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, sed </a:t>
            </a:r>
            <a:r>
              <a:rPr lang="en-US" err="1"/>
              <a:t>quia</a:t>
            </a:r>
            <a:r>
              <a:rPr lang="en-US"/>
              <a:t> non </a:t>
            </a:r>
            <a:r>
              <a:rPr lang="en-US" err="1"/>
              <a:t>numquam</a:t>
            </a:r>
            <a:r>
              <a:rPr lang="en-US"/>
              <a:t> </a:t>
            </a:r>
            <a:r>
              <a:rPr lang="en-US" err="1"/>
              <a:t>eius</a:t>
            </a:r>
            <a:r>
              <a:rPr lang="en-US"/>
              <a:t> </a:t>
            </a:r>
            <a:r>
              <a:rPr lang="en-US" err="1"/>
              <a:t>modi</a:t>
            </a:r>
            <a:r>
              <a:rPr lang="en-US"/>
              <a:t> </a:t>
            </a:r>
            <a:r>
              <a:rPr lang="en-US" err="1"/>
              <a:t>tempora</a:t>
            </a:r>
            <a:r>
              <a:rPr lang="en-US"/>
              <a:t> </a:t>
            </a:r>
            <a:r>
              <a:rPr lang="en-US" err="1"/>
              <a:t>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</a:t>
            </a:r>
            <a:r>
              <a:rPr lang="en-US" err="1"/>
              <a:t>magnam</a:t>
            </a:r>
            <a:r>
              <a:rPr lang="en-US"/>
              <a:t>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quaerat</a:t>
            </a:r>
            <a:r>
              <a:rPr lang="en-US"/>
              <a:t> </a:t>
            </a:r>
            <a:r>
              <a:rPr lang="en-US" err="1"/>
              <a:t>voluptatem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minima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nostrum </a:t>
            </a:r>
            <a:r>
              <a:rPr lang="en-US" err="1"/>
              <a:t>exercitationem</a:t>
            </a:r>
            <a:r>
              <a:rPr lang="en-US"/>
              <a:t> </a:t>
            </a:r>
            <a:r>
              <a:rPr lang="en-US" err="1"/>
              <a:t>ullam</a:t>
            </a:r>
            <a:r>
              <a:rPr lang="en-US"/>
              <a:t> corporis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laboriosam</a:t>
            </a:r>
            <a:r>
              <a:rPr lang="en-US"/>
              <a:t>,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aliquid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commodi</a:t>
            </a:r>
            <a:r>
              <a:rPr lang="en-US"/>
              <a:t> </a:t>
            </a:r>
            <a:r>
              <a:rPr lang="en-US" err="1"/>
              <a:t>consequatur</a:t>
            </a:r>
            <a:endParaRPr lang="ru-UA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6CB14181-AB8A-D5F8-4371-595723F274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2325" y="700088"/>
            <a:ext cx="3816350" cy="38501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15" name="Номер слайда 4">
            <a:extLst>
              <a:ext uri="{FF2B5EF4-FFF2-40B4-BE49-F238E27FC236}">
                <a16:creationId xmlns:a16="http://schemas.microsoft.com/office/drawing/2014/main" id="{5C20EA80-810F-E9EF-5FBE-C07BB0E4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20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38B9545D-BF79-868F-EB71-EAB11058C3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488" y="1071809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D46C4D21-FD31-B3B7-62B5-FDAC1EA5AC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9101" y="1071809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2807D954-D170-1691-2BD1-84DA9425E6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1488" y="3733320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15EDAE86-3364-2E03-D298-2B12A8BE82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1488" y="2401208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63AB0EFD-B77D-4A21-1BAD-BA19F4C1ED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101" y="2401208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B0532C26-19D6-FF40-83E4-42D3F7ACFF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9101" y="3733320"/>
            <a:ext cx="1763712" cy="720000"/>
          </a:xfrm>
        </p:spPr>
        <p:txBody>
          <a:bodyPr tIns="10800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ru-UA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A07C982A-66F4-CB3F-B7C5-436EFD2A7EB6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721488" y="705849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1" name="Рисунок 19">
            <a:extLst>
              <a:ext uri="{FF2B5EF4-FFF2-40B4-BE49-F238E27FC236}">
                <a16:creationId xmlns:a16="http://schemas.microsoft.com/office/drawing/2014/main" id="{663C3237-414A-9C65-684F-D74140BE534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769101" y="705849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2" name="Рисунок 19">
            <a:extLst>
              <a:ext uri="{FF2B5EF4-FFF2-40B4-BE49-F238E27FC236}">
                <a16:creationId xmlns:a16="http://schemas.microsoft.com/office/drawing/2014/main" id="{B6332478-72F4-AABF-33BB-6630EBA4A0F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21488" y="203644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3" name="Рисунок 19">
            <a:extLst>
              <a:ext uri="{FF2B5EF4-FFF2-40B4-BE49-F238E27FC236}">
                <a16:creationId xmlns:a16="http://schemas.microsoft.com/office/drawing/2014/main" id="{82BB4A71-E363-D58C-6471-F54510496E8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769101" y="203644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6" name="Рисунок 19">
            <a:extLst>
              <a:ext uri="{FF2B5EF4-FFF2-40B4-BE49-F238E27FC236}">
                <a16:creationId xmlns:a16="http://schemas.microsoft.com/office/drawing/2014/main" id="{AA02058A-CBE7-20E7-F743-BE30EF48A97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721488" y="336702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7" name="Рисунок 19">
            <a:extLst>
              <a:ext uri="{FF2B5EF4-FFF2-40B4-BE49-F238E27FC236}">
                <a16:creationId xmlns:a16="http://schemas.microsoft.com/office/drawing/2014/main" id="{E80A60F5-F72E-B0B7-9812-FE7546886E9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769101" y="3367022"/>
            <a:ext cx="358795" cy="3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  <a:endParaRPr lang="ru-UA"/>
          </a:p>
        </p:txBody>
      </p: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AB28F5C7-E866-C527-523A-0290D140A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C1CE6A4D-A8B0-5AC2-081E-0BBFCCE7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/>
          <a:lstStyle/>
          <a:p>
            <a:fld id="{C267CD1D-5FCA-7B46-97E5-4303C9AB6E54}" type="slidenum">
              <a:rPr lang="ru-UA" smtClean="0"/>
              <a:t>‹#›</a:t>
            </a:fld>
            <a:endParaRPr lang="ru-UA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A8ED9290-8680-5AC8-A9E1-4B203D34C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40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14A55-2ACB-C299-C027-6D6221C14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10A04A5-2C38-D415-38EA-C1BA68E93E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6463" y="700088"/>
            <a:ext cx="3811535" cy="4032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16706852-6C38-3D91-FA6B-22E3A7E27A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7424B854-7A24-F8C4-927E-6503048F79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212" y="2571750"/>
            <a:ext cx="3813326" cy="20168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UA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AF9E0EF-51DD-564D-A240-AC7A73000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212" y="1665050"/>
            <a:ext cx="3941762" cy="7622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Sed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perspiciatis</a:t>
            </a:r>
            <a:r>
              <a:rPr lang="en-US"/>
              <a:t> </a:t>
            </a:r>
            <a:r>
              <a:rPr lang="en-US" err="1"/>
              <a:t>unde</a:t>
            </a:r>
            <a:r>
              <a:rPr lang="en-US"/>
              <a:t> </a:t>
            </a:r>
            <a:r>
              <a:rPr lang="en-US" err="1"/>
              <a:t>omnis</a:t>
            </a:r>
            <a:r>
              <a:rPr lang="en-US"/>
              <a:t> </a:t>
            </a:r>
            <a:r>
              <a:rPr lang="en-US" err="1"/>
              <a:t>iste</a:t>
            </a:r>
            <a:r>
              <a:rPr lang="en-US"/>
              <a:t> </a:t>
            </a:r>
            <a:r>
              <a:rPr lang="en-US" err="1"/>
              <a:t>natus</a:t>
            </a:r>
            <a:r>
              <a:rPr lang="en-US"/>
              <a:t> error sit </a:t>
            </a:r>
            <a:r>
              <a:rPr lang="en-US" err="1"/>
              <a:t>voluptatem</a:t>
            </a:r>
            <a:r>
              <a:rPr lang="en-US"/>
              <a:t> </a:t>
            </a:r>
            <a:r>
              <a:rPr lang="en-US" err="1"/>
              <a:t>accusantium</a:t>
            </a:r>
            <a:r>
              <a:rPr lang="en-US"/>
              <a:t> </a:t>
            </a:r>
            <a:r>
              <a:rPr lang="en-US" err="1"/>
              <a:t>doloremque</a:t>
            </a:r>
            <a:r>
              <a:rPr lang="en-US"/>
              <a:t> </a:t>
            </a:r>
            <a:r>
              <a:rPr lang="en-US" err="1"/>
              <a:t>laudantium</a:t>
            </a:r>
            <a:r>
              <a:rPr lang="en-US"/>
              <a:t>, </a:t>
            </a:r>
            <a:r>
              <a:rPr lang="en-US" err="1"/>
              <a:t>totam</a:t>
            </a:r>
            <a:r>
              <a:rPr lang="en-US"/>
              <a:t> rem </a:t>
            </a:r>
            <a:r>
              <a:rPr lang="en-US" err="1"/>
              <a:t>aperiam</a:t>
            </a:r>
            <a:r>
              <a:rPr lang="en-US"/>
              <a:t>, </a:t>
            </a:r>
            <a:r>
              <a:rPr lang="en-US" err="1"/>
              <a:t>eaque</a:t>
            </a:r>
            <a:r>
              <a:rPr lang="en-US"/>
              <a:t> </a:t>
            </a:r>
            <a:r>
              <a:rPr lang="en-US" err="1"/>
              <a:t>ipsa</a:t>
            </a:r>
            <a:r>
              <a:rPr lang="en-US"/>
              <a:t> </a:t>
            </a:r>
            <a:r>
              <a:rPr lang="en-US" err="1"/>
              <a:t>quae</a:t>
            </a:r>
            <a:r>
              <a:rPr lang="en-US"/>
              <a:t> ab</a:t>
            </a:r>
            <a:endParaRPr lang="ru-UA"/>
          </a:p>
        </p:txBody>
      </p:sp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1F159D7D-F6CF-51B9-C632-45D3A43C35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346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2658DC2-C868-C9BA-6707-FFE865C6CE29}"/>
              </a:ext>
            </a:extLst>
          </p:cNvPr>
          <p:cNvSpPr/>
          <p:nvPr userDrawn="1"/>
        </p:nvSpPr>
        <p:spPr>
          <a:xfrm>
            <a:off x="0" y="2427288"/>
            <a:ext cx="9143997" cy="2716212"/>
          </a:xfrm>
          <a:prstGeom prst="rect">
            <a:avLst/>
          </a:prstGeom>
          <a:solidFill>
            <a:srgbClr val="00C6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F43BB-D760-58A5-764C-B271300A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547594"/>
            <a:ext cx="5994400" cy="993775"/>
          </a:xfrm>
        </p:spPr>
        <p:txBody>
          <a:bodyPr>
            <a:noAutofit/>
          </a:bodyPr>
          <a:lstStyle>
            <a:lvl1pPr>
              <a:defRPr sz="2800">
                <a:solidFill>
                  <a:srgbClr val="0F0C29"/>
                </a:solidFill>
              </a:defRPr>
            </a:lvl1pPr>
          </a:lstStyle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C4048E-657C-B641-EFE7-E5E2DBD9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/>
          <a:lstStyle/>
          <a:p>
            <a:fld id="{C267CD1D-5FCA-7B46-97E5-4303C9AB6E54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D2AF946-C1A6-9FB8-B11E-2E750FFAA9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4211" y="383465"/>
            <a:ext cx="3960000" cy="216000"/>
          </a:xfrm>
        </p:spPr>
        <p:txBody>
          <a:bodyPr tIns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1200" u="none" strike="noStrike">
                <a:solidFill>
                  <a:srgbClr val="0072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ru-UA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E092DFBB-17CA-85CD-A56E-179392A93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664555"/>
            <a:ext cx="5994400" cy="7627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</a:t>
            </a:r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11096044-EDC3-91A7-2CE8-7FB276CBB36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0237" y="2716213"/>
            <a:ext cx="7902575" cy="19066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ru-RU"/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63F899A3-314D-7151-9A7C-88C55D20408D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rgbClr val="0F0C29">
                    <a:alpha val="2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</p:spTree>
    <p:extLst>
      <p:ext uri="{BB962C8B-B14F-4D97-AF65-F5344CB8AC3E}">
        <p14:creationId xmlns:p14="http://schemas.microsoft.com/office/powerpoint/2010/main" val="30308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hyperlink" Target="https://www.turnkey-lender.com/" TargetMode="Externa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hyperlink" Target="https://www.turnkey-lender.com/" TargetMode="Externa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3.sv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turnkey-lender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hyperlink" Target="https://www.turnkey-lender.com/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turnkey-lender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7EFB2-AAD4-8100-0FC0-B040F449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39894"/>
            <a:ext cx="7904163" cy="3063712"/>
          </a:xfrm>
          <a:prstGeom prst="rect">
            <a:avLst/>
          </a:prstGeom>
        </p:spPr>
        <p:txBody>
          <a:bodyPr vert="horz" lIns="0" tIns="108000" rIns="91440" bIns="108000" rtlCol="0" anchor="ctr">
            <a:norm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167E9F-1D22-C543-C3B7-74128E7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3349240"/>
            <a:ext cx="7886700" cy="326350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091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4" r:id="rId3"/>
    <p:sldLayoutId id="2147483656" r:id="rId4"/>
    <p:sldLayoutId id="2147483657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59" userDrawn="1">
          <p15:clr>
            <a:srgbClr val="F26B43"/>
          </p15:clr>
        </p15:guide>
        <p15:guide id="4" orient="horz" pos="441" userDrawn="1">
          <p15:clr>
            <a:srgbClr val="F26B43"/>
          </p15:clr>
        </p15:guide>
        <p15:guide id="5" orient="horz" pos="1529" userDrawn="1">
          <p15:clr>
            <a:srgbClr val="F26B43"/>
          </p15:clr>
        </p15:guide>
        <p15:guide id="6" orient="horz" pos="1711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pos="2789" userDrawn="1">
          <p15:clr>
            <a:srgbClr val="F26B43"/>
          </p15:clr>
        </p15:guide>
        <p15:guide id="9" pos="2971" userDrawn="1">
          <p15:clr>
            <a:srgbClr val="F26B43"/>
          </p15:clr>
        </p15:guide>
        <p15:guide id="10" pos="295" userDrawn="1">
          <p15:clr>
            <a:srgbClr val="F26B43"/>
          </p15:clr>
        </p15:guide>
        <p15:guide id="11" pos="385" userDrawn="1">
          <p15:clr>
            <a:srgbClr val="F26B43"/>
          </p15:clr>
        </p15:guide>
        <p15:guide id="12" pos="5375" userDrawn="1">
          <p15:clr>
            <a:srgbClr val="F26B43"/>
          </p15:clr>
        </p15:guide>
        <p15:guide id="13" pos="5465" userDrawn="1">
          <p15:clr>
            <a:srgbClr val="F26B43"/>
          </p15:clr>
        </p15:guide>
        <p15:guide id="14" pos="4173" userDrawn="1">
          <p15:clr>
            <a:srgbClr val="F26B43"/>
          </p15:clr>
        </p15:guide>
        <p15:guide id="15" pos="4082" userDrawn="1">
          <p15:clr>
            <a:srgbClr val="F26B43"/>
          </p15:clr>
        </p15:guide>
        <p15:guide id="16" pos="4263" userDrawn="1">
          <p15:clr>
            <a:srgbClr val="F26B43"/>
          </p15:clr>
        </p15:guide>
        <p15:guide id="17" pos="1587" userDrawn="1">
          <p15:clr>
            <a:srgbClr val="F26B43"/>
          </p15:clr>
        </p15:guide>
        <p15:guide id="18" pos="1678" userDrawn="1">
          <p15:clr>
            <a:srgbClr val="F26B43"/>
          </p15:clr>
        </p15:guide>
        <p15:guide id="19" pos="14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A0C92D-440D-5D22-F6E0-BB764892D3A2}"/>
              </a:ext>
            </a:extLst>
          </p:cNvPr>
          <p:cNvCxnSpPr>
            <a:cxnSpLocks/>
          </p:cNvCxnSpPr>
          <p:nvPr userDrawn="1"/>
        </p:nvCxnSpPr>
        <p:spPr>
          <a:xfrm>
            <a:off x="46831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7A108F-3225-4E1C-01BD-BCF24C0EF883}"/>
              </a:ext>
            </a:extLst>
          </p:cNvPr>
          <p:cNvCxnSpPr>
            <a:cxnSpLocks/>
          </p:cNvCxnSpPr>
          <p:nvPr userDrawn="1"/>
        </p:nvCxnSpPr>
        <p:spPr>
          <a:xfrm>
            <a:off x="457358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8C6E76C-3401-03CD-5034-CFD248961039}"/>
              </a:ext>
            </a:extLst>
          </p:cNvPr>
          <p:cNvCxnSpPr>
            <a:cxnSpLocks/>
          </p:cNvCxnSpPr>
          <p:nvPr userDrawn="1"/>
        </p:nvCxnSpPr>
        <p:spPr>
          <a:xfrm>
            <a:off x="8675687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5041F42-B815-F81F-BA2D-C1BD208505C1}"/>
              </a:ext>
            </a:extLst>
          </p:cNvPr>
          <p:cNvCxnSpPr>
            <a:cxnSpLocks/>
          </p:cNvCxnSpPr>
          <p:nvPr userDrawn="1"/>
        </p:nvCxnSpPr>
        <p:spPr>
          <a:xfrm>
            <a:off x="662463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B389F89-78AC-F048-86AE-C2E4F8282796}"/>
              </a:ext>
            </a:extLst>
          </p:cNvPr>
          <p:cNvCxnSpPr>
            <a:cxnSpLocks/>
          </p:cNvCxnSpPr>
          <p:nvPr userDrawn="1"/>
        </p:nvCxnSpPr>
        <p:spPr>
          <a:xfrm>
            <a:off x="251936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4A15D-B01C-F037-4F20-2B9DE8C7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02" y="554870"/>
            <a:ext cx="3941762" cy="993775"/>
          </a:xfrm>
          <a:prstGeom prst="rect">
            <a:avLst/>
          </a:prstGeom>
        </p:spPr>
        <p:txBody>
          <a:bodyPr vert="horz" lIns="0" tIns="72000" rIns="91440" bIns="72000" rtlCol="0" anchor="t" anchorCtr="0">
            <a:normAutofit/>
          </a:bodyPr>
          <a:lstStyle/>
          <a:p>
            <a:r>
              <a:rPr lang="en-US" sz="3200" u="none" strike="noStrike">
                <a:solidFill>
                  <a:srgbClr val="0F0C29"/>
                </a:solidFill>
                <a:effectLst/>
              </a:rPr>
              <a:t>Lorem ipsum dolor sit </a:t>
            </a:r>
            <a:r>
              <a:rPr lang="en-US" sz="3200" u="none" strike="noStrike" err="1">
                <a:solidFill>
                  <a:srgbClr val="0F0C29"/>
                </a:solidFill>
                <a:effectLst/>
              </a:rPr>
              <a:t>amet</a:t>
            </a:r>
            <a:endParaRPr lang="en-UA" sz="3200">
              <a:solidFill>
                <a:srgbClr val="0F0C29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E7DF7-EA2C-8741-EEE0-F1414D1E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211" y="1699955"/>
            <a:ext cx="3941762" cy="2419557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endParaRPr lang="en-US"/>
          </a:p>
          <a:p>
            <a:pPr lvl="1"/>
            <a:r>
              <a:rPr lang="en-US" err="1"/>
              <a:t>smvskdmfvdkmvmdslkfmvlkfm</a:t>
            </a:r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AF425C-51AB-EB29-8235-3A79C2D29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1189" y="4739185"/>
            <a:ext cx="378948" cy="288000"/>
          </a:xfrm>
          <a:prstGeom prst="rect">
            <a:avLst/>
          </a:prstGeom>
        </p:spPr>
      </p:pic>
      <p:sp>
        <p:nvSpPr>
          <p:cNvPr id="13" name="TextBox 12">
            <a:hlinkClick r:id="rId13"/>
            <a:extLst>
              <a:ext uri="{FF2B5EF4-FFF2-40B4-BE49-F238E27FC236}">
                <a16:creationId xmlns:a16="http://schemas.microsoft.com/office/drawing/2014/main" id="{D295D6D5-9643-2CFF-56BC-4EE0C9C8D151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rgbClr val="0F0C29">
                    <a:alpha val="6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ED16D9B6-D172-7D89-545F-47A897B40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5536" y="4745867"/>
            <a:ext cx="2057400" cy="274637"/>
          </a:xfrm>
          <a:prstGeom prst="rect">
            <a:avLst/>
          </a:prstGeom>
        </p:spPr>
        <p:txBody>
          <a:bodyPr rIns="0"/>
          <a:lstStyle>
            <a:lvl1pPr algn="r">
              <a:defRPr sz="1000" b="0" i="0">
                <a:solidFill>
                  <a:srgbClr val="0F0C29">
                    <a:alpha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267CD1D-5FCA-7B46-97E5-4303C9AB6E54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12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700" r:id="rId8"/>
    <p:sldLayoutId id="2147483701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180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529" userDrawn="1">
          <p15:clr>
            <a:srgbClr val="F26B43"/>
          </p15:clr>
        </p15:guide>
        <p15:guide id="4" orient="horz" pos="1711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  <p15:guide id="6" orient="horz" pos="441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pos="2789" userDrawn="1">
          <p15:clr>
            <a:srgbClr val="F26B43"/>
          </p15:clr>
        </p15:guide>
        <p15:guide id="9" pos="2971" userDrawn="1">
          <p15:clr>
            <a:srgbClr val="F26B43"/>
          </p15:clr>
        </p15:guide>
        <p15:guide id="10" pos="5375" userDrawn="1">
          <p15:clr>
            <a:srgbClr val="F26B43"/>
          </p15:clr>
        </p15:guide>
        <p15:guide id="11" pos="5465" userDrawn="1">
          <p15:clr>
            <a:srgbClr val="F26B43"/>
          </p15:clr>
        </p15:guide>
        <p15:guide id="12" pos="385" userDrawn="1">
          <p15:clr>
            <a:srgbClr val="F26B43"/>
          </p15:clr>
        </p15:guide>
        <p15:guide id="13" pos="295" userDrawn="1">
          <p15:clr>
            <a:srgbClr val="F26B43"/>
          </p15:clr>
        </p15:guide>
        <p15:guide id="14" pos="1587" userDrawn="1">
          <p15:clr>
            <a:srgbClr val="F26B43"/>
          </p15:clr>
        </p15:guide>
        <p15:guide id="15" pos="1497" userDrawn="1">
          <p15:clr>
            <a:srgbClr val="F26B43"/>
          </p15:clr>
        </p15:guide>
        <p15:guide id="16" pos="1678" userDrawn="1">
          <p15:clr>
            <a:srgbClr val="F26B43"/>
          </p15:clr>
        </p15:guide>
        <p15:guide id="17" pos="4173" userDrawn="1">
          <p15:clr>
            <a:srgbClr val="F26B43"/>
          </p15:clr>
        </p15:guide>
        <p15:guide id="18" pos="4082" userDrawn="1">
          <p15:clr>
            <a:srgbClr val="F26B43"/>
          </p15:clr>
        </p15:guide>
        <p15:guide id="19" pos="42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6787B0A-5B9D-E601-5C75-C6F94FBC0FAB}"/>
              </a:ext>
            </a:extLst>
          </p:cNvPr>
          <p:cNvGrpSpPr/>
          <p:nvPr userDrawn="1"/>
        </p:nvGrpSpPr>
        <p:grpSpPr>
          <a:xfrm>
            <a:off x="468313" y="0"/>
            <a:ext cx="8207374" cy="5143500"/>
            <a:chOff x="468313" y="0"/>
            <a:chExt cx="8207374" cy="514350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3706BA98-98A7-F87A-83D4-FEA2326DFB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7D717F57-29B7-1396-5548-6A3F4F497E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3588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57C4F014-3FBE-9270-8946-9A8C1F244B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75687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FB89CA2D-BC01-6FAB-0A6A-D6AAAF1FE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2ED142F-B234-2B93-6C7C-B05025B346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9363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BB9D-57EB-D2CE-510C-C2598E60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6271"/>
            <a:ext cx="3941763" cy="99377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069B5A-B7A0-75E0-AF54-1C3A2D185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7889"/>
            <a:ext cx="3941760" cy="27834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1"/>
            <a:r>
              <a:rPr lang="en-US" err="1"/>
              <a:t>Nccsjnccjnsdkdnn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1DFBF-216D-CDA1-28E9-ADB13B705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0" i="0">
                <a:solidFill>
                  <a:srgbClr val="FFFFFF">
                    <a:alpha val="59992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AEBBC3C-742F-764A-9218-453EDECC7C08}" type="slidenum">
              <a:rPr lang="ru-UA" smtClean="0"/>
              <a:pPr/>
              <a:t>‹#›</a:t>
            </a:fld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156A4E-9E58-0B29-97E7-4A56C11E13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189" y="4748067"/>
            <a:ext cx="378950" cy="288000"/>
          </a:xfrm>
          <a:prstGeom prst="rect">
            <a:avLst/>
          </a:prstGeom>
        </p:spPr>
      </p:pic>
      <p:sp>
        <p:nvSpPr>
          <p:cNvPr id="21" name="TextBox 20">
            <a:hlinkClick r:id="rId11"/>
            <a:extLst>
              <a:ext uri="{FF2B5EF4-FFF2-40B4-BE49-F238E27FC236}">
                <a16:creationId xmlns:a16="http://schemas.microsoft.com/office/drawing/2014/main" id="{DD848927-1766-3BB1-6B04-4F769BD1654E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</p:spTree>
    <p:extLst>
      <p:ext uri="{BB962C8B-B14F-4D97-AF65-F5344CB8AC3E}">
        <p14:creationId xmlns:p14="http://schemas.microsoft.com/office/powerpoint/2010/main" val="14371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8" r:id="rId4"/>
    <p:sldLayoutId id="2147483702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FFFFFF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10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FFFFFF">
              <a:alpha val="8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72800" algn="l" defTabSz="914400" rtl="0" eaLnBrk="1" latinLnBrk="0" hangingPunct="1">
        <a:lnSpc>
          <a:spcPct val="100000"/>
        </a:lnSpc>
        <a:spcBef>
          <a:spcPts val="5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chemeClr val="bg1">
              <a:alpha val="8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>
          <a:solidFill>
            <a:srgbClr val="0072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711" userDrawn="1">
          <p15:clr>
            <a:srgbClr val="F26B43"/>
          </p15:clr>
        </p15:guide>
        <p15:guide id="4" orient="horz" pos="441" userDrawn="1">
          <p15:clr>
            <a:srgbClr val="F26B43"/>
          </p15:clr>
        </p15:guide>
        <p15:guide id="5" orient="horz" pos="259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295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2789" userDrawn="1">
          <p15:clr>
            <a:srgbClr val="F26B43"/>
          </p15:clr>
        </p15:guide>
        <p15:guide id="10" pos="2971" userDrawn="1">
          <p15:clr>
            <a:srgbClr val="F26B43"/>
          </p15:clr>
        </p15:guide>
        <p15:guide id="11" pos="1587" userDrawn="1">
          <p15:clr>
            <a:srgbClr val="F26B43"/>
          </p15:clr>
        </p15:guide>
        <p15:guide id="12" pos="1678" userDrawn="1">
          <p15:clr>
            <a:srgbClr val="F26B43"/>
          </p15:clr>
        </p15:guide>
        <p15:guide id="13" pos="1497" userDrawn="1">
          <p15:clr>
            <a:srgbClr val="F26B43"/>
          </p15:clr>
        </p15:guide>
        <p15:guide id="14" pos="4173" userDrawn="1">
          <p15:clr>
            <a:srgbClr val="F26B43"/>
          </p15:clr>
        </p15:guide>
        <p15:guide id="15" pos="4082" userDrawn="1">
          <p15:clr>
            <a:srgbClr val="F26B43"/>
          </p15:clr>
        </p15:guide>
        <p15:guide id="16" pos="4263" userDrawn="1">
          <p15:clr>
            <a:srgbClr val="F26B43"/>
          </p15:clr>
        </p15:guide>
        <p15:guide id="17" pos="5375" userDrawn="1">
          <p15:clr>
            <a:srgbClr val="F26B43"/>
          </p15:clr>
        </p15:guide>
        <p15:guide id="18" pos="546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904CC26-4051-FE93-D9D0-2159B784DE41}"/>
              </a:ext>
            </a:extLst>
          </p:cNvPr>
          <p:cNvCxnSpPr>
            <a:cxnSpLocks/>
          </p:cNvCxnSpPr>
          <p:nvPr userDrawn="1"/>
        </p:nvCxnSpPr>
        <p:spPr>
          <a:xfrm>
            <a:off x="46831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FF2AD1-50BE-466E-1EED-0F492ED39158}"/>
              </a:ext>
            </a:extLst>
          </p:cNvPr>
          <p:cNvCxnSpPr>
            <a:cxnSpLocks/>
          </p:cNvCxnSpPr>
          <p:nvPr userDrawn="1"/>
        </p:nvCxnSpPr>
        <p:spPr>
          <a:xfrm>
            <a:off x="457358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9E249DD-5D1F-BAD5-C60B-3FE09AC03A85}"/>
              </a:ext>
            </a:extLst>
          </p:cNvPr>
          <p:cNvCxnSpPr>
            <a:cxnSpLocks/>
          </p:cNvCxnSpPr>
          <p:nvPr userDrawn="1"/>
        </p:nvCxnSpPr>
        <p:spPr>
          <a:xfrm>
            <a:off x="8675687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788650C-AF55-C0F4-045F-B571C0F3594C}"/>
              </a:ext>
            </a:extLst>
          </p:cNvPr>
          <p:cNvCxnSpPr>
            <a:cxnSpLocks/>
          </p:cNvCxnSpPr>
          <p:nvPr userDrawn="1"/>
        </p:nvCxnSpPr>
        <p:spPr>
          <a:xfrm>
            <a:off x="662463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33FD73C-B78D-8143-0C0D-0FF6C6490E5D}"/>
              </a:ext>
            </a:extLst>
          </p:cNvPr>
          <p:cNvCxnSpPr>
            <a:cxnSpLocks/>
          </p:cNvCxnSpPr>
          <p:nvPr userDrawn="1"/>
        </p:nvCxnSpPr>
        <p:spPr>
          <a:xfrm>
            <a:off x="251936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BAAB8-4D70-1C7C-EF36-C5A4AEB2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148"/>
            <a:ext cx="3798888" cy="98855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16AF9-4C0A-CD7E-F7CF-0B7B2B2F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59117"/>
            <a:ext cx="7886700" cy="45248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en-US"/>
          </a:p>
          <a:p>
            <a:pPr lvl="1"/>
            <a:r>
              <a:rPr lang="en-US" err="1"/>
              <a:t>sdkmkdmckcdsalkmc</a:t>
            </a: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AA800-DA0C-BC85-4016-89EFA7670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0" i="0">
                <a:solidFill>
                  <a:srgbClr val="0F0C29">
                    <a:alpha val="6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7FF697F-5D6F-2349-AA1E-467724FD4D8F}" type="slidenum">
              <a:rPr lang="ru-UA" smtClean="0"/>
              <a:pPr/>
              <a:t>‹#›</a:t>
            </a:fld>
            <a:endParaRPr lang="ru-UA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AA2417E6-1B5D-6538-F10A-FC3391DA398E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rgbClr val="0F0C29">
                    <a:alpha val="6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E6003E-990D-E635-C4DB-91F5CF70B3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189" y="4739185"/>
            <a:ext cx="378948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1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rgbClr val="0F0C29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10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b="1" i="0" kern="1200">
          <a:solidFill>
            <a:srgbClr val="0072FF">
              <a:alpha val="70000"/>
            </a:srgbClr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529" userDrawn="1">
          <p15:clr>
            <a:srgbClr val="F26B43"/>
          </p15:clr>
        </p15:guide>
        <p15:guide id="4" orient="horz" pos="1711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259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295" userDrawn="1">
          <p15:clr>
            <a:srgbClr val="F26B43"/>
          </p15:clr>
        </p15:guide>
        <p15:guide id="10" pos="1587" userDrawn="1">
          <p15:clr>
            <a:srgbClr val="F26B43"/>
          </p15:clr>
        </p15:guide>
        <p15:guide id="11" pos="1497" userDrawn="1">
          <p15:clr>
            <a:srgbClr val="F26B43"/>
          </p15:clr>
        </p15:guide>
        <p15:guide id="12" pos="1678" userDrawn="1">
          <p15:clr>
            <a:srgbClr val="F26B43"/>
          </p15:clr>
        </p15:guide>
        <p15:guide id="13" pos="2789" userDrawn="1">
          <p15:clr>
            <a:srgbClr val="F26B43"/>
          </p15:clr>
        </p15:guide>
        <p15:guide id="14" pos="2971" userDrawn="1">
          <p15:clr>
            <a:srgbClr val="F26B43"/>
          </p15:clr>
        </p15:guide>
        <p15:guide id="15" pos="5375" userDrawn="1">
          <p15:clr>
            <a:srgbClr val="F26B43"/>
          </p15:clr>
        </p15:guide>
        <p15:guide id="16" pos="5465" userDrawn="1">
          <p15:clr>
            <a:srgbClr val="F26B43"/>
          </p15:clr>
        </p15:guide>
        <p15:guide id="17" pos="4173" userDrawn="1">
          <p15:clr>
            <a:srgbClr val="F26B43"/>
          </p15:clr>
        </p15:guide>
        <p15:guide id="18" pos="4082" userDrawn="1">
          <p15:clr>
            <a:srgbClr val="F26B43"/>
          </p15:clr>
        </p15:guide>
        <p15:guide id="19" pos="4263" userDrawn="1">
          <p15:clr>
            <a:srgbClr val="F26B43"/>
          </p15:clr>
        </p15:guide>
        <p15:guide id="20" orient="horz" pos="55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0425876-AB90-DB43-6490-8A342F652F5F}"/>
              </a:ext>
            </a:extLst>
          </p:cNvPr>
          <p:cNvGrpSpPr/>
          <p:nvPr userDrawn="1"/>
        </p:nvGrpSpPr>
        <p:grpSpPr>
          <a:xfrm>
            <a:off x="468313" y="0"/>
            <a:ext cx="8207374" cy="5143500"/>
            <a:chOff x="468313" y="0"/>
            <a:chExt cx="8207374" cy="514350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3ED47F4-EB0A-B23B-01E3-6E96BDAEB2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8313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7FBC125-7027-0E75-B362-5EB5E598C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3588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3DBF80A-324E-ADB6-86D5-A60190051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75687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C02C15E-6B68-31F8-C9CE-5CA6E00903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24638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858C580-915E-BB74-F3EA-6B6C67DCBA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9363" y="0"/>
              <a:ext cx="0" cy="5143500"/>
            </a:xfrm>
            <a:prstGeom prst="line">
              <a:avLst/>
            </a:prstGeom>
            <a:ln w="9525">
              <a:solidFill>
                <a:schemeClr val="bg1">
                  <a:alpha val="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904CC26-4051-FE93-D9D0-2159B784DE41}"/>
              </a:ext>
            </a:extLst>
          </p:cNvPr>
          <p:cNvCxnSpPr>
            <a:cxnSpLocks/>
          </p:cNvCxnSpPr>
          <p:nvPr userDrawn="1"/>
        </p:nvCxnSpPr>
        <p:spPr>
          <a:xfrm>
            <a:off x="46831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FF2AD1-50BE-466E-1EED-0F492ED39158}"/>
              </a:ext>
            </a:extLst>
          </p:cNvPr>
          <p:cNvCxnSpPr>
            <a:cxnSpLocks/>
          </p:cNvCxnSpPr>
          <p:nvPr userDrawn="1"/>
        </p:nvCxnSpPr>
        <p:spPr>
          <a:xfrm>
            <a:off x="457358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9E249DD-5D1F-BAD5-C60B-3FE09AC03A85}"/>
              </a:ext>
            </a:extLst>
          </p:cNvPr>
          <p:cNvCxnSpPr>
            <a:cxnSpLocks/>
          </p:cNvCxnSpPr>
          <p:nvPr userDrawn="1"/>
        </p:nvCxnSpPr>
        <p:spPr>
          <a:xfrm>
            <a:off x="8675687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788650C-AF55-C0F4-045F-B571C0F3594C}"/>
              </a:ext>
            </a:extLst>
          </p:cNvPr>
          <p:cNvCxnSpPr>
            <a:cxnSpLocks/>
          </p:cNvCxnSpPr>
          <p:nvPr userDrawn="1"/>
        </p:nvCxnSpPr>
        <p:spPr>
          <a:xfrm>
            <a:off x="6624638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33FD73C-B78D-8143-0C0D-0FF6C6490E5D}"/>
              </a:ext>
            </a:extLst>
          </p:cNvPr>
          <p:cNvCxnSpPr>
            <a:cxnSpLocks/>
          </p:cNvCxnSpPr>
          <p:nvPr userDrawn="1"/>
        </p:nvCxnSpPr>
        <p:spPr>
          <a:xfrm>
            <a:off x="2519363" y="0"/>
            <a:ext cx="0" cy="5143500"/>
          </a:xfrm>
          <a:prstGeom prst="line">
            <a:avLst/>
          </a:prstGeom>
          <a:ln w="9525">
            <a:solidFill>
              <a:srgbClr val="24243E">
                <a:alpha val="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BAAB8-4D70-1C7C-EF36-C5A4AEB2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148"/>
            <a:ext cx="3798888" cy="988555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16AF9-4C0A-CD7E-F7CF-0B7B2B2F0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59117"/>
            <a:ext cx="7886700" cy="45248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en-US"/>
          </a:p>
          <a:p>
            <a:pPr lvl="1"/>
            <a:r>
              <a:rPr lang="en-US" err="1"/>
              <a:t>mdackmsdckdms</a:t>
            </a: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AA800-DA0C-BC85-4016-89EFA7670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="0" i="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7FF697F-5D6F-2349-AA1E-467724FD4D8F}" type="slidenum">
              <a:rPr lang="ru-UA" smtClean="0"/>
              <a:pPr/>
              <a:t>‹#›</a:t>
            </a:fld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39177-E651-A12B-6772-14C18E1B43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189" y="4748067"/>
            <a:ext cx="378950" cy="288000"/>
          </a:xfrm>
          <a:prstGeom prst="rect">
            <a:avLst/>
          </a:prstGeom>
        </p:spPr>
      </p:pic>
      <p:sp>
        <p:nvSpPr>
          <p:cNvPr id="5" name="TextBox 4">
            <a:hlinkClick r:id="rId7"/>
            <a:extLst>
              <a:ext uri="{FF2B5EF4-FFF2-40B4-BE49-F238E27FC236}">
                <a16:creationId xmlns:a16="http://schemas.microsoft.com/office/drawing/2014/main" id="{C134826C-E023-04F1-C34F-595296016BBA}"/>
              </a:ext>
            </a:extLst>
          </p:cNvPr>
          <p:cNvSpPr txBox="1"/>
          <p:nvPr userDrawn="1"/>
        </p:nvSpPr>
        <p:spPr>
          <a:xfrm>
            <a:off x="3405749" y="4775463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80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</p:spTree>
    <p:extLst>
      <p:ext uri="{BB962C8B-B14F-4D97-AF65-F5344CB8AC3E}">
        <p14:creationId xmlns:p14="http://schemas.microsoft.com/office/powerpoint/2010/main" val="28575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10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chemeClr val="bg1">
              <a:alpha val="8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71450" algn="l" defTabSz="914400" rtl="0" eaLnBrk="1" latinLnBrk="0" hangingPunct="1">
        <a:lnSpc>
          <a:spcPct val="100000"/>
        </a:lnSpc>
        <a:spcBef>
          <a:spcPts val="500"/>
        </a:spcBef>
        <a:buClr>
          <a:srgbClr val="0072FF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FFFFFF">
              <a:alpha val="8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529" userDrawn="1">
          <p15:clr>
            <a:srgbClr val="F26B43"/>
          </p15:clr>
        </p15:guide>
        <p15:guide id="4" orient="horz" pos="1711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259" userDrawn="1">
          <p15:clr>
            <a:srgbClr val="F26B43"/>
          </p15:clr>
        </p15:guide>
        <p15:guide id="7" orient="horz" pos="441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295" userDrawn="1">
          <p15:clr>
            <a:srgbClr val="F26B43"/>
          </p15:clr>
        </p15:guide>
        <p15:guide id="10" pos="1587" userDrawn="1">
          <p15:clr>
            <a:srgbClr val="F26B43"/>
          </p15:clr>
        </p15:guide>
        <p15:guide id="11" pos="1497" userDrawn="1">
          <p15:clr>
            <a:srgbClr val="F26B43"/>
          </p15:clr>
        </p15:guide>
        <p15:guide id="12" pos="1678" userDrawn="1">
          <p15:clr>
            <a:srgbClr val="F26B43"/>
          </p15:clr>
        </p15:guide>
        <p15:guide id="13" pos="2789" userDrawn="1">
          <p15:clr>
            <a:srgbClr val="F26B43"/>
          </p15:clr>
        </p15:guide>
        <p15:guide id="14" pos="2971" userDrawn="1">
          <p15:clr>
            <a:srgbClr val="F26B43"/>
          </p15:clr>
        </p15:guide>
        <p15:guide id="15" pos="5375" userDrawn="1">
          <p15:clr>
            <a:srgbClr val="F26B43"/>
          </p15:clr>
        </p15:guide>
        <p15:guide id="16" pos="5465" userDrawn="1">
          <p15:clr>
            <a:srgbClr val="F26B43"/>
          </p15:clr>
        </p15:guide>
        <p15:guide id="17" pos="4173" userDrawn="1">
          <p15:clr>
            <a:srgbClr val="F26B43"/>
          </p15:clr>
        </p15:guide>
        <p15:guide id="18" pos="4082" userDrawn="1">
          <p15:clr>
            <a:srgbClr val="F26B43"/>
          </p15:clr>
        </p15:guide>
        <p15:guide id="19" pos="4263" userDrawn="1">
          <p15:clr>
            <a:srgbClr val="F26B43"/>
          </p15:clr>
        </p15:guide>
        <p15:guide id="20" orient="horz" pos="55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97D7AA2-73E9-13EA-4012-82065FF2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6257"/>
            <a:ext cx="7886700" cy="148103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chemeClr val="bg1"/>
                </a:solidFill>
                <a:ea typeface="Verdana" panose="020B0604030504040204" pitchFamily="34" charset="0"/>
              </a:rPr>
              <a:t>THANK YOU</a:t>
            </a:r>
            <a:endParaRPr lang="en-US" sz="4000">
              <a:solidFill>
                <a:schemeClr val="bg1"/>
              </a:solidFill>
              <a:ea typeface="Verdana" panose="020B0604030504040204" pitchFamily="34" charset="0"/>
              <a:sym typeface="Helvetica Neue" charset="0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CA1F016-BCCB-C7C0-1D2E-3C74B20A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950593"/>
            <a:ext cx="7886700" cy="45248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UA"/>
          </a:p>
        </p:txBody>
      </p:sp>
      <p:sp>
        <p:nvSpPr>
          <p:cNvPr id="21" name="TextBox 20">
            <a:hlinkClick r:id="rId4"/>
            <a:extLst>
              <a:ext uri="{FF2B5EF4-FFF2-40B4-BE49-F238E27FC236}">
                <a16:creationId xmlns:a16="http://schemas.microsoft.com/office/drawing/2014/main" id="{624C50AA-00E5-8306-A449-F608BCAA1C8A}"/>
              </a:ext>
            </a:extLst>
          </p:cNvPr>
          <p:cNvSpPr txBox="1"/>
          <p:nvPr userDrawn="1"/>
        </p:nvSpPr>
        <p:spPr>
          <a:xfrm>
            <a:off x="530574" y="4700047"/>
            <a:ext cx="23325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UA" sz="800">
                <a:solidFill>
                  <a:schemeClr val="bg1">
                    <a:alpha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www.turnkey-lender.com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3F170F-E6B7-BA5C-614F-A1D07B6DBBF0}"/>
              </a:ext>
            </a:extLst>
          </p:cNvPr>
          <p:cNvSpPr txBox="1"/>
          <p:nvPr userDrawn="1"/>
        </p:nvSpPr>
        <p:spPr>
          <a:xfrm>
            <a:off x="2286000" y="2423476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D1D2D3"/>
                </a:solidFill>
                <a:effectLst/>
                <a:latin typeface="Slack-Lato"/>
              </a:rPr>
              <a:t>template</a:t>
            </a:r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8E9C49-CDCE-480C-B35E-160BD9B7BA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188" y="426409"/>
            <a:ext cx="1422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1" i="0" kern="1200">
          <a:solidFill>
            <a:srgbClr val="0072F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rgbClr val="0F0C29">
              <a:alpha val="70000"/>
            </a:srgb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529" userDrawn="1">
          <p15:clr>
            <a:srgbClr val="F26B43"/>
          </p15:clr>
        </p15:guide>
        <p15:guide id="4" orient="horz" pos="1711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259" userDrawn="1">
          <p15:clr>
            <a:srgbClr val="F26B43"/>
          </p15:clr>
        </p15:guide>
        <p15:guide id="7" orient="horz" pos="418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295" userDrawn="1">
          <p15:clr>
            <a:srgbClr val="F26B43"/>
          </p15:clr>
        </p15:guide>
        <p15:guide id="10" pos="1587" userDrawn="1">
          <p15:clr>
            <a:srgbClr val="F26B43"/>
          </p15:clr>
        </p15:guide>
        <p15:guide id="11" pos="1497" userDrawn="1">
          <p15:clr>
            <a:srgbClr val="F26B43"/>
          </p15:clr>
        </p15:guide>
        <p15:guide id="12" pos="1678" userDrawn="1">
          <p15:clr>
            <a:srgbClr val="F26B43"/>
          </p15:clr>
        </p15:guide>
        <p15:guide id="13" pos="2789" userDrawn="1">
          <p15:clr>
            <a:srgbClr val="F26B43"/>
          </p15:clr>
        </p15:guide>
        <p15:guide id="14" pos="2971" userDrawn="1">
          <p15:clr>
            <a:srgbClr val="F26B43"/>
          </p15:clr>
        </p15:guide>
        <p15:guide id="15" pos="5375" userDrawn="1">
          <p15:clr>
            <a:srgbClr val="F26B43"/>
          </p15:clr>
        </p15:guide>
        <p15:guide id="16" pos="5465" userDrawn="1">
          <p15:clr>
            <a:srgbClr val="F26B43"/>
          </p15:clr>
        </p15:guide>
        <p15:guide id="17" pos="4173" userDrawn="1">
          <p15:clr>
            <a:srgbClr val="F26B43"/>
          </p15:clr>
        </p15:guide>
        <p15:guide id="18" pos="4082" userDrawn="1">
          <p15:clr>
            <a:srgbClr val="F26B43"/>
          </p15:clr>
        </p15:guide>
        <p15:guide id="19" pos="4263" userDrawn="1">
          <p15:clr>
            <a:srgbClr val="F26B43"/>
          </p15:clr>
        </p15:guide>
        <p15:guide id="20" orient="horz" pos="554" userDrawn="1">
          <p15:clr>
            <a:srgbClr val="F26B43"/>
          </p15:clr>
        </p15:guide>
        <p15:guide id="21" orient="horz" pos="1938" userDrawn="1">
          <p15:clr>
            <a:srgbClr val="F26B43"/>
          </p15:clr>
        </p15:guide>
        <p15:guide id="22" orient="horz" pos="2096" userDrawn="1">
          <p15:clr>
            <a:srgbClr val="F26B43"/>
          </p15:clr>
        </p15:guide>
        <p15:guide id="23" orient="horz" pos="2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E936-4C75-6D55-4F4E-3F419D09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61827"/>
            <a:ext cx="7835921" cy="2583951"/>
          </a:xfrm>
        </p:spPr>
        <p:txBody>
          <a:bodyPr/>
          <a:lstStyle/>
          <a:p>
            <a:r>
              <a:rPr lang="pl-PL">
                <a:latin typeface="Arial Black"/>
              </a:rPr>
              <a:t>Standard platform </a:t>
            </a:r>
            <a:r>
              <a:rPr lang="en-US">
                <a:latin typeface="Arial Black"/>
              </a:rPr>
              <a:t>release</a:t>
            </a:r>
            <a:br>
              <a:rPr lang="pl-PL">
                <a:latin typeface="Arial Black"/>
              </a:rPr>
            </a:br>
            <a:r>
              <a:rPr lang="pl-PL">
                <a:latin typeface="Arial Black"/>
              </a:rPr>
              <a:t>Version 7.10</a:t>
            </a:r>
            <a:endParaRPr lang="en-US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0943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New Credit Product Capabilities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2C904-C278-D3B4-406D-7E0FB87A4539}"/>
              </a:ext>
            </a:extLst>
          </p:cNvPr>
          <p:cNvSpPr txBox="1"/>
          <p:nvPr/>
        </p:nvSpPr>
        <p:spPr>
          <a:xfrm>
            <a:off x="174625" y="717482"/>
            <a:ext cx="8655050" cy="29578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New fee template Manual Fee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Rule 78 Loan Type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New schedule settings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Annuity Due mode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Grace Period included in the Loan Term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Due dates on the last day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637462" y="4870450"/>
            <a:ext cx="25241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>
                <a:solidFill>
                  <a:srgbClr val="FF0000"/>
                </a:solidFill>
              </a:rPr>
              <a:t>Enabled in the Config</a:t>
            </a:r>
            <a:endParaRPr lang="en-US" sz="11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Fee Library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2D7277-57C3-D2BE-D80C-05758752FEF7}"/>
              </a:ext>
            </a:extLst>
          </p:cNvPr>
          <p:cNvSpPr txBox="1"/>
          <p:nvPr/>
        </p:nvSpPr>
        <p:spPr>
          <a:xfrm>
            <a:off x="1037140" y="490025"/>
            <a:ext cx="7249610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err="1">
                <a:solidFill>
                  <a:srgbClr val="FFFF00"/>
                </a:solidFill>
              </a:rPr>
              <a:t>Settigs</a:t>
            </a:r>
            <a:r>
              <a:rPr lang="en-US" i="1">
                <a:solidFill>
                  <a:srgbClr val="FFFF00"/>
                </a:solidFill>
              </a:rPr>
              <a:t> </a:t>
            </a:r>
            <a:r>
              <a:rPr lang="en-US" i="1">
                <a:solidFill>
                  <a:srgbClr val="FFFF00"/>
                </a:solidFill>
                <a:sym typeface="Wingdings" panose="05000000000000000000" pitchFamily="2" charset="2"/>
              </a:rPr>
              <a:t> Loan Settings  Fees: </a:t>
            </a:r>
            <a:r>
              <a:rPr lang="en-US">
                <a:solidFill>
                  <a:srgbClr val="FFFF00"/>
                </a:solidFill>
                <a:sym typeface="Wingdings" panose="05000000000000000000" pitchFamily="2" charset="2"/>
              </a:rPr>
              <a:t>List of available fee names defining their templates</a:t>
            </a:r>
            <a:endParaRPr lang="en-US" i="1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52FC06-4E90-4D79-26D0-CF9475068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953"/>
          <a:stretch/>
        </p:blipFill>
        <p:spPr>
          <a:xfrm>
            <a:off x="4828090" y="991955"/>
            <a:ext cx="3681927" cy="1205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275113-8449-4C45-215F-82170E2427C3}"/>
              </a:ext>
            </a:extLst>
          </p:cNvPr>
          <p:cNvSpPr txBox="1"/>
          <p:nvPr/>
        </p:nvSpPr>
        <p:spPr>
          <a:xfrm>
            <a:off x="254000" y="1143748"/>
            <a:ext cx="424180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Still there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Fee templates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Automatic settings for basic mode of Credit products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Any settings can be changed in the advanced mode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B87AE4-5A2F-36CF-C97D-71FBC9250CF8}"/>
              </a:ext>
            </a:extLst>
          </p:cNvPr>
          <p:cNvSpPr txBox="1"/>
          <p:nvPr/>
        </p:nvSpPr>
        <p:spPr>
          <a:xfrm>
            <a:off x="165100" y="2819556"/>
            <a:ext cx="368401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Changes </a:t>
            </a:r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and improvements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Name is fixed per template: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buFontTx/>
              <a:buChar char="-"/>
            </a:pPr>
            <a:r>
              <a:rPr lang="en-US" b="1" dirty="0">
                <a:solidFill>
                  <a:srgbClr val="FFFF00"/>
                </a:solidFill>
                <a:sym typeface="Wingdings" panose="05000000000000000000" pitchFamily="2" charset="2"/>
              </a:rPr>
              <a:t>Add all amounts of fees with the same name to an accounting journal as one item</a:t>
            </a:r>
            <a:endParaRPr lang="en-US" dirty="0">
              <a:solidFill>
                <a:srgbClr val="FFFF00"/>
              </a:solidFill>
              <a:ea typeface="Calibri"/>
              <a:cs typeface="Calibri"/>
            </a:endParaRPr>
          </a:p>
          <a:p>
            <a:pPr marL="6286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No misspelling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Concordance through the whole company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BD0434-AC83-3D4E-8A84-C754B41B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116" y="2571750"/>
            <a:ext cx="5085333" cy="25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3105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New Credit Product Capabilities - Manual Fee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72C21-6835-3603-9790-DA8808992D6C}"/>
              </a:ext>
            </a:extLst>
          </p:cNvPr>
          <p:cNvSpPr txBox="1"/>
          <p:nvPr/>
        </p:nvSpPr>
        <p:spPr>
          <a:xfrm>
            <a:off x="394745" y="488291"/>
            <a:ext cx="7249610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You’ve asked for it – here it goes!</a:t>
            </a:r>
            <a:endParaRPr lang="en-US" i="1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AE4D3-A5ED-F889-B5C3-64AB21265E9A}"/>
              </a:ext>
            </a:extLst>
          </p:cNvPr>
          <p:cNvSpPr txBox="1"/>
          <p:nvPr/>
        </p:nvSpPr>
        <p:spPr>
          <a:xfrm>
            <a:off x="5088050" y="2623884"/>
            <a:ext cx="2895868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Business Usage Examples: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Enforcement fee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Call charges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Parking costs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Legal fees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Additional services for leased items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9E478-C13F-60D2-A1C2-2ED65C5C068B}"/>
              </a:ext>
            </a:extLst>
          </p:cNvPr>
          <p:cNvSpPr txBox="1"/>
          <p:nvPr/>
        </p:nvSpPr>
        <p:spPr>
          <a:xfrm>
            <a:off x="209550" y="938463"/>
            <a:ext cx="457200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A non-scheduled fee that can be added: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To an active loan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Manually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28650" lvl="1" indent="-285750"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FFFFFF"/>
                </a:solidFill>
              </a:rPr>
              <a:t>At any point after disbursement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B4BA8DB-0A94-C4F7-4C3F-462C7EBA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1" y="2498624"/>
            <a:ext cx="3537360" cy="235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6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12C904-C278-D3B4-406D-7E0FB87A4539}"/>
              </a:ext>
            </a:extLst>
          </p:cNvPr>
          <p:cNvSpPr txBox="1"/>
          <p:nvPr/>
        </p:nvSpPr>
        <p:spPr>
          <a:xfrm>
            <a:off x="244475" y="1092713"/>
            <a:ext cx="865505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l-PL" sz="160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FFFFFF"/>
                </a:solidFill>
              </a:rPr>
              <a:t>Add the fee to the Credit Product</a:t>
            </a:r>
            <a:br>
              <a:rPr lang="pl-PL" sz="1600"/>
            </a:b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72C21-6835-3603-9790-DA8808992D6C}"/>
              </a:ext>
            </a:extLst>
          </p:cNvPr>
          <p:cNvSpPr txBox="1"/>
          <p:nvPr/>
        </p:nvSpPr>
        <p:spPr>
          <a:xfrm>
            <a:off x="394745" y="488291"/>
            <a:ext cx="7249610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Adding to the product (Settings </a:t>
            </a:r>
            <a:r>
              <a:rPr lang="en-US" i="1">
                <a:solidFill>
                  <a:srgbClr val="FFFF00"/>
                </a:solidFill>
                <a:sym typeface="Wingdings" panose="05000000000000000000" pitchFamily="2" charset="2"/>
              </a:rPr>
              <a:t> Loan Settings  Credit Products...)</a:t>
            </a:r>
            <a:r>
              <a:rPr lang="en-US" i="1">
                <a:solidFill>
                  <a:srgbClr val="FFFF00"/>
                </a:solidFill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B91FE-8F8B-54E4-EEEB-65C4B03A3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600"/>
          <a:stretch/>
        </p:blipFill>
        <p:spPr>
          <a:xfrm>
            <a:off x="298449" y="1723837"/>
            <a:ext cx="4323403" cy="2971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941862-80F3-DB52-84CC-72FAE9625214}"/>
              </a:ext>
            </a:extLst>
          </p:cNvPr>
          <p:cNvSpPr txBox="1"/>
          <p:nvPr/>
        </p:nvSpPr>
        <p:spPr>
          <a:xfrm>
            <a:off x="5711825" y="1512980"/>
            <a:ext cx="240347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FFFFFF"/>
                </a:solidFill>
              </a:rPr>
              <a:t>Define the fee settings</a:t>
            </a:r>
            <a:br>
              <a:rPr lang="pl-PL" sz="1600"/>
            </a:b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DC4BF-8F5B-8988-D460-9737F84F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336" y="1900665"/>
            <a:ext cx="2868214" cy="18460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400502C-F0F7-2062-931D-D3A58532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0"/>
            <a:ext cx="8655050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Manual Fee Settings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2F182-6922-7A4A-DC83-7BF9193ABBE8}"/>
              </a:ext>
            </a:extLst>
          </p:cNvPr>
          <p:cNvSpPr txBox="1"/>
          <p:nvPr/>
        </p:nvSpPr>
        <p:spPr>
          <a:xfrm>
            <a:off x="161132" y="760665"/>
            <a:ext cx="8450262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>
                <a:solidFill>
                  <a:srgbClr val="FFFFFF"/>
                </a:solidFill>
              </a:rPr>
              <a:t>Add a Fee assigned to the Manual Fee template (Settings </a:t>
            </a:r>
            <a:r>
              <a:rPr lang="en-US" sz="1600">
                <a:solidFill>
                  <a:srgbClr val="FFFFFF"/>
                </a:solidFill>
                <a:sym typeface="Wingdings" panose="05000000000000000000" pitchFamily="2" charset="2"/>
              </a:rPr>
              <a:t> Loan Settings  Fees)</a:t>
            </a: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E72C21-6835-3603-9790-DA8808992D6C}"/>
              </a:ext>
            </a:extLst>
          </p:cNvPr>
          <p:cNvSpPr txBox="1"/>
          <p:nvPr/>
        </p:nvSpPr>
        <p:spPr>
          <a:xfrm>
            <a:off x="394745" y="488291"/>
            <a:ext cx="7249610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Apply the Fee (Servicing </a:t>
            </a:r>
            <a:r>
              <a:rPr lang="en-US" i="1">
                <a:solidFill>
                  <a:srgbClr val="FFFF00"/>
                </a:solidFill>
                <a:sym typeface="Wingdings" panose="05000000000000000000" pitchFamily="2" charset="2"/>
              </a:rPr>
              <a:t> Manual fees)</a:t>
            </a:r>
            <a:endParaRPr lang="en-US" i="1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DD5AE-5531-C9B1-37B7-3B4C2DD57EBD}"/>
              </a:ext>
            </a:extLst>
          </p:cNvPr>
          <p:cNvSpPr txBox="1"/>
          <p:nvPr/>
        </p:nvSpPr>
        <p:spPr>
          <a:xfrm>
            <a:off x="394744" y="1141864"/>
            <a:ext cx="692045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Apply the fee manually at any point </a:t>
            </a:r>
            <a:r>
              <a:rPr lang="en-US" sz="1400">
                <a:solidFill>
                  <a:srgbClr val="FFFFFF"/>
                </a:solidFill>
              </a:rPr>
              <a:t>during Grace period and/or Main period</a:t>
            </a:r>
            <a:br>
              <a:rPr lang="pl-PL" sz="1400"/>
            </a:br>
            <a:endParaRPr lang="en-US" sz="16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3909FE-0A25-886F-AE9F-BD4F617F6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55" y="1570709"/>
            <a:ext cx="7086600" cy="101884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E396E25-987A-8293-C2A4-8811EFF8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0"/>
            <a:ext cx="86280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Manual Fee Usage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AAEBD-4F3A-DFA4-FDF1-C2FE0084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28" y="2478975"/>
            <a:ext cx="2513013" cy="1356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F6D07-3964-62BB-371B-C8A7E3D4A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55" y="4001636"/>
            <a:ext cx="7086600" cy="90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E2E874-CA68-0EC5-A2C7-9EFA4F885A0B}"/>
              </a:ext>
            </a:extLst>
          </p:cNvPr>
          <p:cNvSpPr txBox="1">
            <a:spLocks/>
          </p:cNvSpPr>
          <p:nvPr/>
        </p:nvSpPr>
        <p:spPr>
          <a:xfrm>
            <a:off x="58738" y="0"/>
            <a:ext cx="8970962" cy="527050"/>
          </a:xfrm>
          <a:prstGeom prst="rect">
            <a:avLst/>
          </a:prstGeom>
        </p:spPr>
        <p:txBody>
          <a:bodyPr vert="horz" lIns="0" tIns="108000" rIns="91440" bIns="10800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>
                <a:solidFill>
                  <a:srgbClr val="FFFF00"/>
                </a:solidFill>
                <a:latin typeface="Arial Black"/>
              </a:rPr>
              <a:t>New Credit Product Capabilities – Rule 78 Loan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B7F45-2153-22F3-DB2A-D66290940885}"/>
              </a:ext>
            </a:extLst>
          </p:cNvPr>
          <p:cNvSpPr txBox="1"/>
          <p:nvPr/>
        </p:nvSpPr>
        <p:spPr>
          <a:xfrm>
            <a:off x="1263650" y="527050"/>
            <a:ext cx="5880100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Industry-wide method of calculating and applying interest on a loan that allocates a larger portion of the interest charges to the earlier loan payments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B70C2-5408-D3D5-885A-1A99B7660177}"/>
              </a:ext>
            </a:extLst>
          </p:cNvPr>
          <p:cNvSpPr txBox="1"/>
          <p:nvPr/>
        </p:nvSpPr>
        <p:spPr>
          <a:xfrm>
            <a:off x="292101" y="1600948"/>
            <a:ext cx="289560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sym typeface="Wingdings" panose="05000000000000000000" pitchFamily="2" charset="2"/>
              </a:rPr>
              <a:t>New Loan Type</a:t>
            </a: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Supports industry wide method (especially popular in APAC)</a:t>
            </a:r>
            <a:br>
              <a:rPr lang="en-US" sz="1400"/>
            </a:br>
            <a:endParaRPr lang="en-US" sz="1400"/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Applies larger portion of interest at first installments</a:t>
            </a:r>
            <a:br>
              <a:rPr lang="en-US" sz="1400"/>
            </a:br>
            <a:endParaRPr lang="en-US" sz="1400"/>
          </a:p>
          <a:p>
            <a:pPr marL="285750" indent="-285750">
              <a:buFontTx/>
              <a:buChar char="-"/>
            </a:pP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More profit for the lender 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899CFF-5D0E-0167-0EC0-FF8DDF60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1" y="1361516"/>
            <a:ext cx="5060950" cy="28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8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E2E874-CA68-0EC5-A2C7-9EFA4F885A0B}"/>
              </a:ext>
            </a:extLst>
          </p:cNvPr>
          <p:cNvSpPr txBox="1">
            <a:spLocks/>
          </p:cNvSpPr>
          <p:nvPr/>
        </p:nvSpPr>
        <p:spPr>
          <a:xfrm>
            <a:off x="58738" y="0"/>
            <a:ext cx="8970962" cy="527050"/>
          </a:xfrm>
          <a:prstGeom prst="rect">
            <a:avLst/>
          </a:prstGeom>
        </p:spPr>
        <p:txBody>
          <a:bodyPr vert="horz" lIns="0" tIns="108000" rIns="91440" bIns="10800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>
                <a:solidFill>
                  <a:srgbClr val="FFFF00"/>
                </a:solidFill>
                <a:latin typeface="Arial Black"/>
              </a:rPr>
              <a:t>New Scheduling Capabilities – Grace Period</a:t>
            </a:r>
            <a:endParaRPr lang="en-US">
              <a:latin typeface="Arial Black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E566A6-DE4F-DF79-39E5-FB69F3E9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95" y="2694352"/>
            <a:ext cx="2882733" cy="16201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C0A293-555A-CC5A-08DB-BF961B78F51B}"/>
              </a:ext>
            </a:extLst>
          </p:cNvPr>
          <p:cNvSpPr txBox="1"/>
          <p:nvPr/>
        </p:nvSpPr>
        <p:spPr>
          <a:xfrm>
            <a:off x="180974" y="678924"/>
            <a:ext cx="5953126" cy="22698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Wingdings" panose="05000000000000000000" pitchFamily="2" charset="2"/>
              </a:rPr>
              <a:t>Include Grace period in the Loan term</a:t>
            </a:r>
            <a:br>
              <a:rPr lang="en-US" sz="2400" b="1" dirty="0"/>
            </a:br>
            <a:endParaRPr lang="en-US" sz="2400" b="1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sz="1600" b="1" dirty="0">
                <a:solidFill>
                  <a:schemeClr val="bg1"/>
                </a:solidFill>
                <a:sym typeface="Wingdings" panose="05000000000000000000" pitchFamily="2" charset="2"/>
              </a:rPr>
              <a:t>Just as before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You can add Grace period to the Loan term („not included”)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sz="1600" b="1" dirty="0">
                <a:solidFill>
                  <a:schemeClr val="bg1"/>
                </a:solidFill>
                <a:ea typeface="Calibri"/>
                <a:cs typeface="Calibri"/>
                <a:sym typeface="Wingdings" panose="05000000000000000000" pitchFamily="2" charset="2"/>
              </a:rPr>
              <a:t>But now:</a:t>
            </a:r>
            <a:endParaRPr lang="en-US" sz="16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You can add Grace period </a:t>
            </a:r>
            <a:r>
              <a:rPr lang="en-US" sz="1600" b="1" dirty="0">
                <a:solidFill>
                  <a:schemeClr val="bg1"/>
                </a:solidFill>
                <a:sym typeface="Wingdings" panose="05000000000000000000" pitchFamily="2" charset="2"/>
              </a:rPr>
              <a:t>not changing</a:t>
            </a:r>
            <a:r>
              <a:rPr lang="en-US" sz="1600" dirty="0">
                <a:solidFill>
                  <a:schemeClr val="bg1"/>
                </a:solidFill>
                <a:sym typeface="Wingdings" panose="05000000000000000000" pitchFamily="2" charset="2"/>
              </a:rPr>
              <a:t> the Loan term</a:t>
            </a:r>
            <a:endParaRPr lang="en-US" sz="1600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pl-PL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464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E2E874-CA68-0EC5-A2C7-9EFA4F885A0B}"/>
              </a:ext>
            </a:extLst>
          </p:cNvPr>
          <p:cNvSpPr txBox="1">
            <a:spLocks/>
          </p:cNvSpPr>
          <p:nvPr/>
        </p:nvSpPr>
        <p:spPr>
          <a:xfrm>
            <a:off x="58738" y="0"/>
            <a:ext cx="8970962" cy="527050"/>
          </a:xfrm>
          <a:prstGeom prst="rect">
            <a:avLst/>
          </a:prstGeom>
        </p:spPr>
        <p:txBody>
          <a:bodyPr vert="horz" lIns="0" tIns="108000" rIns="91440" bIns="10800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 sz="2000">
                <a:solidFill>
                  <a:srgbClr val="FFFF00"/>
                </a:solidFill>
                <a:latin typeface="Arial Black"/>
              </a:rPr>
              <a:t>New Scheduling Capabilities – Advanced Settings</a:t>
            </a:r>
            <a:endParaRPr lang="en-US" sz="200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79FEF-B31B-83C2-41EC-9942F67D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749300"/>
            <a:ext cx="4215330" cy="2680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F090D-C7C6-5FCF-394C-3CB849F19ECA}"/>
              </a:ext>
            </a:extLst>
          </p:cNvPr>
          <p:cNvSpPr txBox="1"/>
          <p:nvPr/>
        </p:nvSpPr>
        <p:spPr>
          <a:xfrm>
            <a:off x="296344" y="527050"/>
            <a:ext cx="4294700" cy="1808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800" b="1">
                <a:solidFill>
                  <a:schemeClr val="bg1"/>
                </a:solidFill>
                <a:sym typeface="Wingdings" panose="05000000000000000000" pitchFamily="2" charset="2"/>
              </a:rPr>
              <a:t>New Avanced Settings</a:t>
            </a:r>
            <a:endParaRPr lang="en-US" sz="1800" b="1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>
                <a:solidFill>
                  <a:schemeClr val="bg1"/>
                </a:solidFill>
                <a:sym typeface="Wingdings" panose="05000000000000000000" pitchFamily="2" charset="2"/>
              </a:rPr>
              <a:t>Set the installment date to the first day of installment, in particular for Annuity Due model (used in </a:t>
            </a:r>
            <a:r>
              <a:rPr lang="en-US" sz="1600">
                <a:solidFill>
                  <a:schemeClr val="bg1"/>
                </a:solidFill>
              </a:rPr>
              <a:t>rent payments, insurance premiums, car lease payments, etc.)</a:t>
            </a:r>
            <a:endParaRPr lang="en-US" sz="160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FF84-60C3-2694-8916-C6E9E20E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3" y="2721791"/>
            <a:ext cx="2770187" cy="1940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669F32-3F1F-EEFC-288C-B5C6E439BF3C}"/>
              </a:ext>
            </a:extLst>
          </p:cNvPr>
          <p:cNvSpPr txBox="1"/>
          <p:nvPr/>
        </p:nvSpPr>
        <p:spPr>
          <a:xfrm>
            <a:off x="3676644" y="3784396"/>
            <a:ext cx="5269436" cy="38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>
                <a:solidFill>
                  <a:schemeClr val="bg1"/>
                </a:solidFill>
                <a:sym typeface="Wingdings" panose="05000000000000000000" pitchFamily="2" charset="2"/>
              </a:rPr>
              <a:t>Automatically adjust the schedule to the last day of each month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38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Escrow Functionality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283293" y="4878499"/>
            <a:ext cx="2524125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 - Enabled in the 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 sz="1100" i="1" err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B0E29-5CEA-92FA-6800-480A7BE8622C}"/>
              </a:ext>
            </a:extLst>
          </p:cNvPr>
          <p:cNvSpPr txBox="1"/>
          <p:nvPr/>
        </p:nvSpPr>
        <p:spPr>
          <a:xfrm>
            <a:off x="497917" y="3330818"/>
            <a:ext cx="7899400" cy="11573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pl-PL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sz="1800">
                <a:solidFill>
                  <a:schemeClr val="bg1"/>
                </a:solidFill>
              </a:rPr>
              <a:t>Popular</a:t>
            </a:r>
            <a:r>
              <a:rPr lang="en-US" sz="1800">
                <a:solidFill>
                  <a:schemeClr val="bg1"/>
                </a:solidFill>
              </a:rPr>
              <a:t> in the</a:t>
            </a:r>
            <a:r>
              <a:rPr lang="pl-PL" sz="1800">
                <a:solidFill>
                  <a:schemeClr val="bg1"/>
                </a:solidFill>
              </a:rPr>
              <a:t> US</a:t>
            </a:r>
            <a:endParaRPr lang="pl-PL" sz="18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Particularly in the real estate industry </a:t>
            </a:r>
            <a:endParaRPr lang="pl-PL" sz="18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F1E2F-4D2F-FD5D-9F9D-0C7EE06BCE87}"/>
              </a:ext>
            </a:extLst>
          </p:cNvPr>
          <p:cNvSpPr txBox="1"/>
          <p:nvPr/>
        </p:nvSpPr>
        <p:spPr>
          <a:xfrm>
            <a:off x="415924" y="541109"/>
            <a:ext cx="8416926" cy="3000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An escrow agent receives and disburses funds for the primary transacting party under preliminary agreed conditions</a:t>
            </a:r>
            <a:r>
              <a:rPr lang="en-US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FE6DED-F718-C2EB-459F-926A8DF2A06C}"/>
              </a:ext>
            </a:extLst>
          </p:cNvPr>
          <p:cNvSpPr txBox="1"/>
          <p:nvPr/>
        </p:nvSpPr>
        <p:spPr>
          <a:xfrm>
            <a:off x="4736006" y="1132673"/>
            <a:ext cx="35793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Escrow is an account separate from the mortgage account where deposit of funds occurs for payment of certain conditions that apply to the mortgage. Since a mortgage lender is not willing to take the risk that a homeowner may not pay property tax or another obligatory payment, escrow is often required under the mortgage terms.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8E664-4A7F-FBCA-66F5-7FF43122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1112057"/>
            <a:ext cx="4009689" cy="19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3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96157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Escrow Functionality</a:t>
            </a:r>
            <a:br>
              <a:rPr lang="en-US" sz="2500"/>
            </a:br>
            <a:r>
              <a:rPr lang="en-US" sz="1350" i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Include escrow fee in the general schedule</a:t>
            </a:r>
            <a:br>
              <a:rPr lang="en-US" sz="1400"/>
            </a:br>
            <a:r>
              <a:rPr lang="pl-PL" sz="2500">
                <a:solidFill>
                  <a:srgbClr val="FFFF00"/>
                </a:solidFill>
                <a:latin typeface="Arial Black"/>
              </a:rPr>
              <a:t> 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323539" y="4870450"/>
            <a:ext cx="2524125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 - Enabled in the 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4D183-2E03-C685-ED7C-EBE2CC86357C}"/>
              </a:ext>
            </a:extLst>
          </p:cNvPr>
          <p:cNvSpPr txBox="1"/>
          <p:nvPr/>
        </p:nvSpPr>
        <p:spPr>
          <a:xfrm>
            <a:off x="365260" y="897261"/>
            <a:ext cx="8655050" cy="1295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Lender defines the escrow fee for the first year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The escrow fee is included into installment payments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6858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The escrow fee is collected on the escrow account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1EE5-47A2-6D3B-5E89-B94D92439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52" y="2337834"/>
            <a:ext cx="7196535" cy="253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90852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Main features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FC9-EACE-E90B-E0FA-C84DF9796FE4}"/>
              </a:ext>
            </a:extLst>
          </p:cNvPr>
          <p:cNvSpPr txBox="1"/>
          <p:nvPr/>
        </p:nvSpPr>
        <p:spPr>
          <a:xfrm>
            <a:off x="171105" y="931216"/>
            <a:ext cx="4204494" cy="36471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</a:rPr>
              <a:t>Accounting functionality </a:t>
            </a:r>
            <a:endParaRPr lang="en-US" sz="2800" b="1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Xero integration</a:t>
            </a: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QB integration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chemeClr val="bg1"/>
                </a:solidFill>
                <a:cs typeface="Calibri"/>
              </a:rPr>
              <a:t>Escrow functionality</a:t>
            </a:r>
            <a:endParaRPr lang="en-US" sz="2800" b="1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47391-68A9-455F-9109-7DF71285EF68}"/>
              </a:ext>
            </a:extLst>
          </p:cNvPr>
          <p:cNvSpPr txBox="1"/>
          <p:nvPr/>
        </p:nvSpPr>
        <p:spPr>
          <a:xfrm>
            <a:off x="4600656" y="1034156"/>
            <a:ext cx="4479128" cy="39226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cs typeface="Calibri"/>
              </a:rPr>
              <a:t>Improved Excel reports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2-Factor Authentication</a:t>
            </a:r>
            <a:endParaRPr lang="en-US" sz="1800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cs typeface="Calibri"/>
              </a:rPr>
              <a:t>Calc. Fee library</a:t>
            </a: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cs typeface="Calibri"/>
              </a:rPr>
              <a:t>Calc. Manual fee</a:t>
            </a: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cs typeface="Calibri"/>
              </a:rPr>
              <a:t>Calc. Rule 78</a:t>
            </a: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cs typeface="Calibri"/>
              </a:rPr>
              <a:t>Calc. New schedule settings</a:t>
            </a: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endParaRPr lang="pl-PL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,Sans-Serif" panose="05000000000000000000" pitchFamily="2" charset="2"/>
              <a:buChar char="Ø"/>
            </a:pPr>
            <a:endParaRPr lang="pl-PL" sz="2000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93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Escrow Functionality - Balance 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58738" y="4827185"/>
            <a:ext cx="2524125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>
                <a:solidFill>
                  <a:srgbClr val="FF0000"/>
                </a:solidFill>
              </a:rPr>
              <a:t>Addon - Enabled in the 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57D67-2FD9-0376-4687-5582CC889CB9}"/>
              </a:ext>
            </a:extLst>
          </p:cNvPr>
          <p:cNvSpPr txBox="1"/>
          <p:nvPr/>
        </p:nvSpPr>
        <p:spPr>
          <a:xfrm>
            <a:off x="436562" y="475821"/>
            <a:ext cx="8054976" cy="3000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Escrow account can be managed easily.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DE6DC-5D83-9A0D-536C-45B927146CFF}"/>
              </a:ext>
            </a:extLst>
          </p:cNvPr>
          <p:cNvSpPr txBox="1"/>
          <p:nvPr/>
        </p:nvSpPr>
        <p:spPr>
          <a:xfrm>
            <a:off x="436562" y="775903"/>
            <a:ext cx="7874000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Replenish the balance beyond the Loan schedule (register payments to escrow)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Make payments from the escrow account to different destinations (Payment from escrow)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See the escrow balance history</a:t>
            </a: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9DBAB-3F61-C9C6-F583-F9F1CF321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80" y="1945454"/>
            <a:ext cx="6426558" cy="29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6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964612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Escrow Functionality - Analysis 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4845050" y="4870450"/>
            <a:ext cx="5316537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Report can be edited until submitted. The payment will be recalculated.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57D67-2FD9-0376-4687-5582CC889CB9}"/>
              </a:ext>
            </a:extLst>
          </p:cNvPr>
          <p:cNvSpPr txBox="1"/>
          <p:nvPr/>
        </p:nvSpPr>
        <p:spPr>
          <a:xfrm>
            <a:off x="-76200" y="541109"/>
            <a:ext cx="909955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i="1">
                <a:solidFill>
                  <a:srgbClr val="FFFF00"/>
                </a:solidFill>
              </a:rPr>
              <a:t>View the escrow balance now and historically</a:t>
            </a:r>
            <a:endParaRPr lang="pl-PL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DE6DC-5D83-9A0D-536C-45B927146CFF}"/>
              </a:ext>
            </a:extLst>
          </p:cNvPr>
          <p:cNvSpPr txBox="1"/>
          <p:nvPr/>
        </p:nvSpPr>
        <p:spPr>
          <a:xfrm>
            <a:off x="436562" y="886630"/>
            <a:ext cx="5011738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View the account history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Automatically return excessive funds at the end of the year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Add obligatory payments for the next year with their dates</a:t>
            </a: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FA01F84-F873-262C-992A-7BC5B619F5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432B0-318C-EABE-FB7F-2210CE15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48" y="2152487"/>
            <a:ext cx="4729262" cy="2621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0D4CF-509C-F682-793A-AB87C2D0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84" y="1097526"/>
            <a:ext cx="3555354" cy="34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46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EEB4CE-3164-74C3-E1EB-72094CA8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797332"/>
            <a:ext cx="4420394" cy="2688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08501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Escrow Functionality – New Schedule 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957D67-2FD9-0376-4687-5582CC889CB9}"/>
              </a:ext>
            </a:extLst>
          </p:cNvPr>
          <p:cNvSpPr txBox="1"/>
          <p:nvPr/>
        </p:nvSpPr>
        <p:spPr>
          <a:xfrm>
            <a:off x="-120650" y="454912"/>
            <a:ext cx="5562600" cy="3000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i="1">
                <a:solidFill>
                  <a:srgbClr val="FFFF00"/>
                </a:solidFill>
              </a:rPr>
              <a:t>Payment for the next year of the Loan schedule will be generated.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DE6DC-5D83-9A0D-536C-45B927146CFF}"/>
              </a:ext>
            </a:extLst>
          </p:cNvPr>
          <p:cNvSpPr txBox="1"/>
          <p:nvPr/>
        </p:nvSpPr>
        <p:spPr>
          <a:xfrm>
            <a:off x="215106" y="870690"/>
            <a:ext cx="4121944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Ensures funds on the escrow balance to cover all obligatory payments.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Gets the final balance for the year as close as possible to zero.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Analysis report can be uploaded and sent.</a:t>
            </a:r>
            <a:br>
              <a:rPr lang="en-US" sz="1400"/>
            </a:br>
            <a:endParaRPr lang="en-US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>
                <a:solidFill>
                  <a:srgbClr val="FFFFFF"/>
                </a:solidFill>
              </a:rPr>
              <a:t>Automatically returns excessive funds at the end of the year</a:t>
            </a:r>
            <a:br>
              <a:rPr lang="en-US" sz="1400"/>
            </a:br>
            <a:r>
              <a:rPr lang="en-US" sz="1400">
                <a:solidFill>
                  <a:srgbClr val="FFFFFF"/>
                </a:solidFill>
              </a:rPr>
              <a:t>(Settings </a:t>
            </a:r>
            <a:r>
              <a:rPr lang="en-US" sz="1400">
                <a:solidFill>
                  <a:srgbClr val="FFFFFF"/>
                </a:solidFill>
                <a:sym typeface="Wingdings" panose="05000000000000000000" pitchFamily="2" charset="2"/>
              </a:rPr>
              <a:t> Application process  Escrow  Min overpayment to return)</a:t>
            </a:r>
            <a:br>
              <a:rPr lang="pl-PL" sz="1400"/>
            </a:br>
            <a:endParaRPr lang="pl-PL" sz="140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200">
              <a:solidFill>
                <a:srgbClr val="FFFF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>
              <a:solidFill>
                <a:srgbClr val="FFFFFF"/>
              </a:solidFill>
            </a:endParaRPr>
          </a:p>
          <a:p>
            <a:endParaRPr lang="pl-PL" sz="1400">
              <a:solidFill>
                <a:srgbClr val="FFFFFF"/>
              </a:solidFill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38D392F-238D-F087-3A5D-E34E874021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50652-8134-F7E2-7174-8FD859096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58" y="2967569"/>
            <a:ext cx="2433086" cy="1861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928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More Informative Risk Score Tab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7C507-5618-2D96-3BD1-7C86E0F4C98C}"/>
              </a:ext>
            </a:extLst>
          </p:cNvPr>
          <p:cNvSpPr txBox="1"/>
          <p:nvPr/>
        </p:nvSpPr>
        <p:spPr>
          <a:xfrm>
            <a:off x="349250" y="912679"/>
            <a:ext cx="8229600" cy="1295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Easy-to-comprehend comments and details</a:t>
            </a:r>
            <a:endParaRPr lang="en-US" sz="180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Details contain information as it was </a:t>
            </a:r>
            <a:r>
              <a:rPr lang="en-US" sz="1800" i="1">
                <a:solidFill>
                  <a:srgbClr val="FFFFFF"/>
                </a:solidFill>
              </a:rPr>
              <a:t>at the point</a:t>
            </a:r>
            <a:r>
              <a:rPr lang="en-US" sz="1800">
                <a:solidFill>
                  <a:srgbClr val="FFFFFF"/>
                </a:solidFill>
              </a:rPr>
              <a:t> of the decision making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18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945B-98BF-DBE2-5CFC-EEB71FE042C9}"/>
              </a:ext>
            </a:extLst>
          </p:cNvPr>
          <p:cNvSpPr txBox="1"/>
          <p:nvPr/>
        </p:nvSpPr>
        <p:spPr>
          <a:xfrm>
            <a:off x="1841500" y="481276"/>
            <a:ext cx="5080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i="1">
                <a:solidFill>
                  <a:srgbClr val="FFFF00"/>
                </a:solidFill>
              </a:rPr>
              <a:t>Application check rules: See why the decision has been made</a:t>
            </a:r>
            <a:endParaRPr lang="en-US" sz="140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9B139-6329-B816-6040-B969EA84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8" y="1940422"/>
            <a:ext cx="6720198" cy="25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Improved Excel Reports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637462" y="4870450"/>
            <a:ext cx="25241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>
                <a:solidFill>
                  <a:srgbClr val="FF0000"/>
                </a:solidFill>
              </a:rPr>
              <a:t>Enabled in the Config</a:t>
            </a:r>
            <a:endParaRPr lang="en-US" sz="1100" i="1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7C507-5618-2D96-3BD1-7C86E0F4C98C}"/>
              </a:ext>
            </a:extLst>
          </p:cNvPr>
          <p:cNvSpPr txBox="1"/>
          <p:nvPr/>
        </p:nvSpPr>
        <p:spPr>
          <a:xfrm>
            <a:off x="146297" y="705672"/>
            <a:ext cx="5282149" cy="16970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List of Smart Markers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Upload Smart Markers to template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Depository for bigger reports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945B-98BF-DBE2-5CFC-EEB71FE042C9}"/>
              </a:ext>
            </a:extLst>
          </p:cNvPr>
          <p:cNvSpPr txBox="1"/>
          <p:nvPr/>
        </p:nvSpPr>
        <p:spPr>
          <a:xfrm>
            <a:off x="1841500" y="481276"/>
            <a:ext cx="5080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i="1">
                <a:solidFill>
                  <a:srgbClr val="FFFF00"/>
                </a:solidFill>
              </a:rPr>
              <a:t>Tools </a:t>
            </a:r>
            <a:r>
              <a:rPr lang="en-US" sz="1400" i="1">
                <a:solidFill>
                  <a:srgbClr val="FFFF00"/>
                </a:solidFill>
                <a:sym typeface="Wingdings" panose="05000000000000000000" pitchFamily="2" charset="2"/>
              </a:rPr>
              <a:t> Excel Reports</a:t>
            </a:r>
            <a:endParaRPr lang="en-US" sz="1400">
              <a:solidFill>
                <a:srgbClr val="FFFF00"/>
              </a:solidFill>
            </a:endParaRPr>
          </a:p>
        </p:txBody>
      </p:sp>
      <p:pic>
        <p:nvPicPr>
          <p:cNvPr id="10242" name="Picture 2" descr="a hand pointing at a spreadsheet on a computer screen">
            <a:extLst>
              <a:ext uri="{FF2B5EF4-FFF2-40B4-BE49-F238E27FC236}">
                <a16:creationId xmlns:a16="http://schemas.microsoft.com/office/drawing/2014/main" id="{B7D44DE2-C40D-EFDE-8909-8DA5F34E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00" y="1903480"/>
            <a:ext cx="4448624" cy="296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9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72331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Improved Excel Reports – List of Smart Makers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827E2-4163-F4B8-8B3D-9A81D8384402}"/>
              </a:ext>
            </a:extLst>
          </p:cNvPr>
          <p:cNvSpPr txBox="1"/>
          <p:nvPr/>
        </p:nvSpPr>
        <p:spPr>
          <a:xfrm>
            <a:off x="1289050" y="477937"/>
            <a:ext cx="5080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i="1">
                <a:solidFill>
                  <a:srgbClr val="FFFF00"/>
                </a:solidFill>
              </a:rPr>
              <a:t>Tools </a:t>
            </a:r>
            <a:r>
              <a:rPr lang="en-US" sz="1400" i="1">
                <a:solidFill>
                  <a:srgbClr val="FFFF00"/>
                </a:solidFill>
                <a:sym typeface="Wingdings" panose="05000000000000000000" pitchFamily="2" charset="2"/>
              </a:rPr>
              <a:t> Excel Reports  Report builder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592F2-B02A-26FE-C47A-AEBFA0C7A8CE}"/>
              </a:ext>
            </a:extLst>
          </p:cNvPr>
          <p:cNvSpPr txBox="1"/>
          <p:nvPr/>
        </p:nvSpPr>
        <p:spPr>
          <a:xfrm>
            <a:off x="228600" y="1141375"/>
            <a:ext cx="3600450" cy="21268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sym typeface="Wingdings" panose="05000000000000000000" pitchFamily="2" charset="2"/>
              </a:rPr>
              <a:t>See all Smart Markers 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sym typeface="Wingdings" panose="05000000000000000000" pitchFamily="2" charset="2"/>
              </a:rPr>
              <a:t>Available for this client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  <a:sym typeface="Wingdings" panose="05000000000000000000" pitchFamily="2" charset="2"/>
              </a:rPr>
              <a:t>Divided into categories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  <a:sym typeface="Wingdings" panose="05000000000000000000" pitchFamily="2" charset="2"/>
              </a:rPr>
              <a:t>Export full list for further usage („Export full list”)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9034D4-35C7-3D6E-114C-2AD45DDA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1004987"/>
            <a:ext cx="3600450" cy="706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1B190-8537-2B85-383A-F35DFCEF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111" y="2030067"/>
            <a:ext cx="4508989" cy="26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72331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Improved Excel Reports – Upload to Template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2933700" y="4696362"/>
            <a:ext cx="3702050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Template still has to be formatted to make a nice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827E2-4163-F4B8-8B3D-9A81D8384402}"/>
              </a:ext>
            </a:extLst>
          </p:cNvPr>
          <p:cNvSpPr txBox="1"/>
          <p:nvPr/>
        </p:nvSpPr>
        <p:spPr>
          <a:xfrm>
            <a:off x="1289050" y="477937"/>
            <a:ext cx="5080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i="1">
                <a:solidFill>
                  <a:srgbClr val="FFFF00"/>
                </a:solidFill>
              </a:rPr>
              <a:t>Tools </a:t>
            </a:r>
            <a:r>
              <a:rPr lang="en-US" sz="1400" i="1">
                <a:solidFill>
                  <a:srgbClr val="FFFF00"/>
                </a:solidFill>
                <a:sym typeface="Wingdings" panose="05000000000000000000" pitchFamily="2" charset="2"/>
              </a:rPr>
              <a:t> Excel Reports  Report builder  Smart Markers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17CCE-7C6B-F5B2-52DE-977D30429E0D}"/>
              </a:ext>
            </a:extLst>
          </p:cNvPr>
          <p:cNvSpPr txBox="1"/>
          <p:nvPr/>
        </p:nvSpPr>
        <p:spPr>
          <a:xfrm>
            <a:off x="254000" y="963568"/>
            <a:ext cx="6381750" cy="7155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Copy Smart Markers as you could copy Merge Fields in the documents</a:t>
            </a:r>
            <a:br>
              <a:rPr lang="en-US"/>
            </a:b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Select Smart Markers and Create a Report template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AF10F-AA1C-E554-8A0F-42FBABE4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1738680"/>
            <a:ext cx="7035800" cy="28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72331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Improved Excel Reports – Depository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827E2-4163-F4B8-8B3D-9A81D8384402}"/>
              </a:ext>
            </a:extLst>
          </p:cNvPr>
          <p:cNvSpPr txBox="1"/>
          <p:nvPr/>
        </p:nvSpPr>
        <p:spPr>
          <a:xfrm>
            <a:off x="1289050" y="477937"/>
            <a:ext cx="61595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i="1">
                <a:solidFill>
                  <a:srgbClr val="FFFF00"/>
                </a:solidFill>
              </a:rPr>
              <a:t>Tools </a:t>
            </a:r>
            <a:r>
              <a:rPr lang="en-US" sz="1400" i="1">
                <a:solidFill>
                  <a:srgbClr val="FFFF00"/>
                </a:solidFill>
                <a:sym typeface="Wingdings" panose="05000000000000000000" pitchFamily="2" charset="2"/>
              </a:rPr>
              <a:t> Excel Reports  Report depository: No more enforced idleness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17CCE-7C6B-F5B2-52DE-977D30429E0D}"/>
              </a:ext>
            </a:extLst>
          </p:cNvPr>
          <p:cNvSpPr txBox="1"/>
          <p:nvPr/>
        </p:nvSpPr>
        <p:spPr>
          <a:xfrm>
            <a:off x="228600" y="975920"/>
            <a:ext cx="6381750" cy="15465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If loading the report takes to long it is saved in the Depository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The user can close this window and go on working with the system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A message is generated when the report is ready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  <a:sym typeface="Wingdings" panose="05000000000000000000" pitchFamily="2" charset="2"/>
              </a:rPr>
              <a:t>Big reports of this user are saved in the depository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593B9-573E-0DF7-EBFE-BC3E7336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987" y="963568"/>
            <a:ext cx="2316163" cy="16914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F41CD3-35DA-6B13-B32C-D38A93B5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2887435"/>
            <a:ext cx="7683500" cy="135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78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More Bank Account Verification Settings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7C507-5618-2D96-3BD1-7C86E0F4C98C}"/>
              </a:ext>
            </a:extLst>
          </p:cNvPr>
          <p:cNvSpPr txBox="1"/>
          <p:nvPr/>
        </p:nvSpPr>
        <p:spPr>
          <a:xfrm>
            <a:off x="134938" y="983145"/>
            <a:ext cx="2532062" cy="589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Scoring mode</a:t>
            </a:r>
            <a:endParaRPr lang="en-US" sz="24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945B-98BF-DBE2-5CFC-EEB71FE042C9}"/>
              </a:ext>
            </a:extLst>
          </p:cNvPr>
          <p:cNvSpPr txBox="1"/>
          <p:nvPr/>
        </p:nvSpPr>
        <p:spPr>
          <a:xfrm>
            <a:off x="463550" y="481276"/>
            <a:ext cx="645795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>
                <a:solidFill>
                  <a:srgbClr val="FFFF00"/>
                </a:solidFill>
              </a:rPr>
              <a:t>Settings </a:t>
            </a:r>
            <a:r>
              <a:rPr lang="en-US" sz="1400" i="1">
                <a:solidFill>
                  <a:srgbClr val="FFFF00"/>
                </a:solidFill>
                <a:sym typeface="Wingdings" panose="05000000000000000000" pitchFamily="2" charset="2"/>
              </a:rPr>
              <a:t> Integrations  Bank account verification</a:t>
            </a: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A0B32-9BBA-0A53-7AC2-54E64B8B1B36}"/>
              </a:ext>
            </a:extLst>
          </p:cNvPr>
          <p:cNvSpPr txBox="1"/>
          <p:nvPr/>
        </p:nvSpPr>
        <p:spPr>
          <a:xfrm>
            <a:off x="463550" y="1601090"/>
            <a:ext cx="4064000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Just as before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Can be disabled or use all bank accounts for scoring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But now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Can use the default (main) bank account only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0FC11-C298-B7A6-527B-B1011BC2A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2939918"/>
            <a:ext cx="2979739" cy="1205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1010E-65AE-61AE-796F-0970E4D27721}"/>
              </a:ext>
            </a:extLst>
          </p:cNvPr>
          <p:cNvSpPr txBox="1"/>
          <p:nvPr/>
        </p:nvSpPr>
        <p:spPr>
          <a:xfrm>
            <a:off x="5073650" y="527051"/>
            <a:ext cx="2532062" cy="589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>
                <a:solidFill>
                  <a:srgbClr val="FFFFFF"/>
                </a:solidFill>
              </a:rPr>
              <a:t>Validity </a:t>
            </a:r>
            <a:r>
              <a:rPr lang="pl-PL" sz="2400">
                <a:solidFill>
                  <a:srgbClr val="FFFFFF"/>
                </a:solidFill>
              </a:rPr>
              <a:t>period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A134E-535D-87B4-68BD-C1F48C771128}"/>
              </a:ext>
            </a:extLst>
          </p:cNvPr>
          <p:cNvSpPr txBox="1"/>
          <p:nvPr/>
        </p:nvSpPr>
        <p:spPr>
          <a:xfrm>
            <a:off x="5124452" y="1107190"/>
            <a:ext cx="3835400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Just as before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When a new application is processed, the system checks if there is a Bank Verification report for the customer</a:t>
            </a:r>
            <a:r>
              <a:rPr lang="pl-PL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and does not request a new report of it exists.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l-PL" b="1" dirty="0">
                <a:solidFill>
                  <a:schemeClr val="bg1"/>
                </a:solidFill>
                <a:sym typeface="Wingdings" panose="05000000000000000000" pitchFamily="2" charset="2"/>
              </a:rPr>
              <a:t>But now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 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If the report is older than the validity period, the system will ignore it and request a new one.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pl-PL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D6E9E8-E5A9-EAB2-184C-3816567C4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237" y="3145558"/>
            <a:ext cx="2397126" cy="1743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7117E-9F57-D27B-9678-30498E71AE3E}"/>
              </a:ext>
            </a:extLst>
          </p:cNvPr>
          <p:cNvSpPr txBox="1"/>
          <p:nvPr/>
        </p:nvSpPr>
        <p:spPr>
          <a:xfrm>
            <a:off x="2286000" y="2262884"/>
            <a:ext cx="4572000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FFFFFF"/>
                </a:solidFill>
              </a:rPr>
              <a:t>Smart decision with new decision rules for Experian US, </a:t>
            </a:r>
            <a:r>
              <a:rPr lang="en-US" sz="1200" dirty="0" err="1">
                <a:solidFill>
                  <a:srgbClr val="FFFFFF"/>
                </a:solidFill>
              </a:rPr>
              <a:t>Flinks</a:t>
            </a:r>
            <a:r>
              <a:rPr lang="en-US" sz="1200" dirty="0">
                <a:solidFill>
                  <a:srgbClr val="FFFFFF"/>
                </a:solidFill>
              </a:rPr>
              <a:t>, and loan applications.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9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 dirty="0">
                <a:solidFill>
                  <a:srgbClr val="FFFF00"/>
                </a:solidFill>
                <a:latin typeface="Arial Black"/>
              </a:rPr>
              <a:t>New Decision Rules</a:t>
            </a:r>
            <a:endParaRPr lang="en-US" sz="2500" dirty="0"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945B-98BF-DBE2-5CFC-EEB71FE042C9}"/>
              </a:ext>
            </a:extLst>
          </p:cNvPr>
          <p:cNvSpPr txBox="1"/>
          <p:nvPr/>
        </p:nvSpPr>
        <p:spPr>
          <a:xfrm>
            <a:off x="2104464" y="481276"/>
            <a:ext cx="481703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Settings </a:t>
            </a:r>
            <a:r>
              <a:rPr lang="en-US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pl-PL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Decision Engine</a:t>
            </a:r>
            <a:r>
              <a:rPr lang="en-US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 </a:t>
            </a:r>
            <a:r>
              <a:rPr lang="pl-PL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Decision Rules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2D408C-9297-B21B-76D0-571003DE4638}"/>
              </a:ext>
            </a:extLst>
          </p:cNvPr>
          <p:cNvSpPr txBox="1"/>
          <p:nvPr/>
        </p:nvSpPr>
        <p:spPr>
          <a:xfrm>
            <a:off x="-88899" y="1410868"/>
            <a:ext cx="4660899" cy="176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</a:rPr>
              <a:t>Experian: </a:t>
            </a:r>
            <a:endParaRPr lang="ru-RU" sz="16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SSN validation</a:t>
            </a:r>
            <a:endParaRPr lang="ru-RU" sz="14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Separate delinquency checks for different periods from 30 to 180 days</a:t>
            </a:r>
            <a:endParaRPr lang="ru-RU" sz="14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Threshold for the number of overdue liabilities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141331-D55D-8A1D-7BED-0D0A99B8C365}"/>
              </a:ext>
            </a:extLst>
          </p:cNvPr>
          <p:cNvSpPr txBox="1"/>
          <p:nvPr/>
        </p:nvSpPr>
        <p:spPr>
          <a:xfrm>
            <a:off x="4429313" y="1333489"/>
            <a:ext cx="4714687" cy="2044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</a:rPr>
              <a:t>Flinks: </a:t>
            </a:r>
            <a:endParaRPr lang="ru-RU" sz="16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Bank account validation</a:t>
            </a:r>
            <a:endParaRPr lang="ru-RU" sz="14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Analysis-based rules assessing the number of bancrruptcy payments, overdrafts and point of negative balance within different periods from one to six months.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D30AD7-2BB0-87B9-86A5-6F2B0A05AE9F}"/>
              </a:ext>
            </a:extLst>
          </p:cNvPr>
          <p:cNvSpPr txBox="1"/>
          <p:nvPr/>
        </p:nvSpPr>
        <p:spPr>
          <a:xfrm>
            <a:off x="517710" y="3587634"/>
            <a:ext cx="8229602" cy="10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</a:rPr>
              <a:t>Application check: </a:t>
            </a:r>
            <a:endParaRPr lang="ru-RU" sz="16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Dedicated residence time thresholds for homeowners and tenants</a:t>
            </a:r>
            <a:endParaRPr lang="ru-RU" sz="1400" dirty="0">
              <a:solidFill>
                <a:srgbClr val="FFFFFF"/>
              </a:solidFill>
            </a:endParaRPr>
          </a:p>
          <a:p>
            <a:pPr marL="9715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FFFFFF"/>
                </a:solidFill>
              </a:rPr>
              <a:t>Current and historical thresholds on the deliquency amounts and number of past due days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970313-AC3F-A486-203A-73F1F7FEB413}"/>
              </a:ext>
            </a:extLst>
          </p:cNvPr>
          <p:cNvSpPr txBox="1"/>
          <p:nvPr/>
        </p:nvSpPr>
        <p:spPr>
          <a:xfrm>
            <a:off x="134471" y="888236"/>
            <a:ext cx="8713694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l-PL" sz="1600" dirty="0">
                <a:solidFill>
                  <a:srgbClr val="FFFFFF"/>
                </a:solidFill>
              </a:rPr>
              <a:t>More decision rules for even smarter automation of the decision-making process. The main ones:</a:t>
            </a:r>
          </a:p>
        </p:txBody>
      </p:sp>
    </p:spTree>
    <p:extLst>
      <p:ext uri="{BB962C8B-B14F-4D97-AF65-F5344CB8AC3E}">
        <p14:creationId xmlns:p14="http://schemas.microsoft.com/office/powerpoint/2010/main" val="311884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90852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  <a:latin typeface="Arial Black"/>
              </a:rPr>
              <a:t>Full list of features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FC9-EACE-E90B-E0FA-C84DF9796FE4}"/>
              </a:ext>
            </a:extLst>
          </p:cNvPr>
          <p:cNvSpPr txBox="1"/>
          <p:nvPr/>
        </p:nvSpPr>
        <p:spPr>
          <a:xfrm>
            <a:off x="138908" y="673639"/>
            <a:ext cx="4204494" cy="3797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b="1">
                <a:solidFill>
                  <a:schemeClr val="bg1"/>
                </a:solidFill>
              </a:rPr>
              <a:t>Accounting functionality </a:t>
            </a:r>
            <a:endParaRPr lang="en-GB" sz="1600" b="1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bg1"/>
                </a:solidFill>
              </a:rPr>
              <a:t>Get your accounting reports generated in </a:t>
            </a:r>
            <a:r>
              <a:rPr lang="en-GB" err="1">
                <a:solidFill>
                  <a:schemeClr val="bg1"/>
                </a:solidFill>
              </a:rPr>
              <a:t>TurnKey</a:t>
            </a:r>
            <a:r>
              <a:rPr lang="en-GB">
                <a:solidFill>
                  <a:schemeClr val="bg1"/>
                </a:solidFill>
              </a:rPr>
              <a:t> Lender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bg1"/>
                </a:solidFill>
              </a:rPr>
              <a:t>Ready-to-go integrations with Xero and QuickBooks 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>
                <a:solidFill>
                  <a:schemeClr val="bg1"/>
                </a:solidFill>
              </a:rPr>
              <a:t>Fee library</a:t>
            </a:r>
            <a:endParaRPr lang="en-GB" sz="1600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>
                <a:solidFill>
                  <a:schemeClr val="bg1"/>
                </a:solidFill>
              </a:rPr>
              <a:t>New Credit product capabilities </a:t>
            </a:r>
            <a:endParaRPr lang="en-GB" sz="1600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bg1"/>
                </a:solidFill>
              </a:rPr>
              <a:t>Manual fee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bg1"/>
                </a:solidFill>
              </a:rPr>
              <a:t>Rule 78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>
                <a:solidFill>
                  <a:schemeClr val="bg1"/>
                </a:solidFill>
              </a:rPr>
              <a:t>New schedule settings</a:t>
            </a:r>
            <a:endParaRPr lang="en-GB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047391-68A9-455F-9109-7DF71285EF68}"/>
              </a:ext>
            </a:extLst>
          </p:cNvPr>
          <p:cNvSpPr txBox="1"/>
          <p:nvPr/>
        </p:nvSpPr>
        <p:spPr>
          <a:xfrm>
            <a:off x="4431621" y="671938"/>
            <a:ext cx="4479128" cy="32917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bg1"/>
                </a:solidFill>
              </a:rPr>
              <a:t>2-Factor Authentication </a:t>
            </a:r>
            <a:r>
              <a:rPr lang="en-US">
                <a:solidFill>
                  <a:schemeClr val="bg1"/>
                </a:solidFill>
              </a:rPr>
              <a:t>can be easily managed by Customers and Back-Office users.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Easier to understand system decisions on the Risk Score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Improved Excel reports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More bank account verification settings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bg1"/>
                </a:solidFill>
              </a:rPr>
              <a:t>Escrow functionality</a:t>
            </a:r>
            <a:endParaRPr lang="en-US" sz="1600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Escrow payment inside and beyond the Loan schedule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Escrow balance management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bg1"/>
                </a:solidFill>
              </a:rPr>
              <a:t>Escrow analysis</a:t>
            </a:r>
          </a:p>
        </p:txBody>
      </p:sp>
    </p:spTree>
    <p:extLst>
      <p:ext uri="{BB962C8B-B14F-4D97-AF65-F5344CB8AC3E}">
        <p14:creationId xmlns:p14="http://schemas.microsoft.com/office/powerpoint/2010/main" val="91647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90852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</a:rPr>
              <a:t>2-Factor Authorization for Customers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2C904-C278-D3B4-406D-7E0FB87A4539}"/>
              </a:ext>
            </a:extLst>
          </p:cNvPr>
          <p:cNvSpPr txBox="1"/>
          <p:nvPr/>
        </p:nvSpPr>
        <p:spPr>
          <a:xfrm>
            <a:off x="0" y="520632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>
                <a:solidFill>
                  <a:srgbClr val="FFFF00"/>
                </a:solidFill>
              </a:rPr>
              <a:t>Can now be set up by the customers from the portal</a:t>
            </a:r>
            <a:endParaRPr lang="en-US" sz="11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FC9-EACE-E90B-E0FA-C84DF9796FE4}"/>
              </a:ext>
            </a:extLst>
          </p:cNvPr>
          <p:cNvSpPr txBox="1"/>
          <p:nvPr/>
        </p:nvSpPr>
        <p:spPr>
          <a:xfrm>
            <a:off x="358775" y="1047682"/>
            <a:ext cx="691197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>
                <a:solidFill>
                  <a:schemeClr val="bg1"/>
                </a:solidFill>
              </a:rPr>
              <a:t>Authentication settings can be available for any logged-in customer.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5491956" y="4603886"/>
            <a:ext cx="468788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en-US" sz="1100" i="1"/>
            </a:br>
            <a:r>
              <a:rPr lang="en-US" sz="1100" i="1">
                <a:solidFill>
                  <a:srgbClr val="FF0000"/>
                </a:solidFill>
              </a:rPr>
              <a:t>Requires integration with the SMS/E-mail service provider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AF305-8F88-A588-5528-1C8E7169B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400818"/>
            <a:ext cx="7718425" cy="285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9085262" cy="527050"/>
          </a:xfrm>
        </p:spPr>
        <p:txBody>
          <a:bodyPr/>
          <a:lstStyle/>
          <a:p>
            <a:r>
              <a:rPr lang="en-US" sz="2500">
                <a:solidFill>
                  <a:srgbClr val="FFFF00"/>
                </a:solidFill>
              </a:rPr>
              <a:t>2-Factor Authorization for Back-Office</a:t>
            </a:r>
            <a:r>
              <a:rPr lang="pl-PL" sz="2500">
                <a:solidFill>
                  <a:srgbClr val="FFFF00"/>
                </a:solidFill>
              </a:rPr>
              <a:t> Users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2C904-C278-D3B4-406D-7E0FB87A4539}"/>
              </a:ext>
            </a:extLst>
          </p:cNvPr>
          <p:cNvSpPr txBox="1"/>
          <p:nvPr/>
        </p:nvSpPr>
        <p:spPr>
          <a:xfrm>
            <a:off x="0" y="520632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i="1">
                <a:solidFill>
                  <a:srgbClr val="FFFF00"/>
                </a:solidFill>
              </a:rPr>
              <a:t>Can now be defined by the </a:t>
            </a:r>
            <a:r>
              <a:rPr lang="pl-PL" sz="1100" i="1">
                <a:solidFill>
                  <a:srgbClr val="FFFF00"/>
                </a:solidFill>
              </a:rPr>
              <a:t>A</a:t>
            </a:r>
            <a:r>
              <a:rPr lang="en-US" sz="1100" i="1" err="1">
                <a:solidFill>
                  <a:srgbClr val="FFFF00"/>
                </a:solidFill>
              </a:rPr>
              <a:t>dmin</a:t>
            </a:r>
            <a:r>
              <a:rPr lang="uk-UA" sz="1100" i="1">
                <a:solidFill>
                  <a:srgbClr val="FFFF00"/>
                </a:solidFill>
              </a:rPr>
              <a:t> </a:t>
            </a:r>
            <a:r>
              <a:rPr lang="pl-PL" sz="1100" i="1">
                <a:solidFill>
                  <a:srgbClr val="FFFF00"/>
                </a:solidFill>
              </a:rPr>
              <a:t>or the Back-Office User</a:t>
            </a:r>
            <a:endParaRPr lang="en-US" sz="11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FC9-EACE-E90B-E0FA-C84DF9796FE4}"/>
              </a:ext>
            </a:extLst>
          </p:cNvPr>
          <p:cNvSpPr txBox="1"/>
          <p:nvPr/>
        </p:nvSpPr>
        <p:spPr>
          <a:xfrm>
            <a:off x="358775" y="1047682"/>
            <a:ext cx="48990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Authentication settings can be </a:t>
            </a:r>
            <a:r>
              <a:rPr lang="pl-PL">
                <a:solidFill>
                  <a:schemeClr val="bg1"/>
                </a:solidFill>
              </a:rPr>
              <a:t>defined in the Settings </a:t>
            </a:r>
            <a:r>
              <a:rPr lang="pl-PL">
                <a:solidFill>
                  <a:schemeClr val="bg1"/>
                </a:solidFill>
                <a:sym typeface="Wingdings" panose="05000000000000000000" pitchFamily="2" charset="2"/>
              </a:rPr>
              <a:t> Users</a:t>
            </a:r>
            <a:br>
              <a:rPr lang="pl-PL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5491956" y="4603886"/>
            <a:ext cx="4687887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br>
              <a:rPr lang="en-US" sz="1100" i="1"/>
            </a:br>
            <a:r>
              <a:rPr lang="en-US" sz="1100" i="1">
                <a:solidFill>
                  <a:srgbClr val="FF0000"/>
                </a:solidFill>
              </a:rPr>
              <a:t>Requires integration with the SMS/E-mail service provider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ABD8-03AB-2917-7A2C-2D8DAD0F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479313"/>
            <a:ext cx="4845050" cy="2335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70686-B30D-0988-DA4A-E0A213F30823}"/>
              </a:ext>
            </a:extLst>
          </p:cNvPr>
          <p:cNvSpPr txBox="1"/>
          <p:nvPr/>
        </p:nvSpPr>
        <p:spPr>
          <a:xfrm>
            <a:off x="6022975" y="1047682"/>
            <a:ext cx="26892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>
                <a:solidFill>
                  <a:schemeClr val="bg1"/>
                </a:solidFill>
              </a:rPr>
              <a:t>Or defined in the User Profile</a:t>
            </a:r>
            <a:br>
              <a:rPr lang="pl-PL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520BF2-09B9-374A-D4FB-74D1B3621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75" y="1479313"/>
            <a:ext cx="290036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46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888412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Separate Image for Login Page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7C507-5618-2D96-3BD1-7C86E0F4C98C}"/>
              </a:ext>
            </a:extLst>
          </p:cNvPr>
          <p:cNvSpPr txBox="1"/>
          <p:nvPr/>
        </p:nvSpPr>
        <p:spPr>
          <a:xfrm>
            <a:off x="372595" y="704813"/>
            <a:ext cx="7864475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Upload a separate image for the Login page (Appearance </a:t>
            </a:r>
            <a:r>
              <a:rPr lang="en-US" sz="1800">
                <a:solidFill>
                  <a:srgbClr val="FFFFFF"/>
                </a:solidFill>
                <a:sym typeface="Wingdings" panose="05000000000000000000" pitchFamily="2" charset="2"/>
              </a:rPr>
              <a:t> Custom theme)</a:t>
            </a: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B945B-98BF-DBE2-5CFC-EEB71FE042C9}"/>
              </a:ext>
            </a:extLst>
          </p:cNvPr>
          <p:cNvSpPr txBox="1"/>
          <p:nvPr/>
        </p:nvSpPr>
        <p:spPr>
          <a:xfrm>
            <a:off x="1841500" y="481276"/>
            <a:ext cx="508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>
                <a:solidFill>
                  <a:srgbClr val="FFFF00"/>
                </a:solidFill>
              </a:rPr>
              <a:t>Settings </a:t>
            </a:r>
            <a:r>
              <a:rPr lang="pl-PL" sz="1400">
                <a:solidFill>
                  <a:srgbClr val="FFFF00"/>
                </a:solidFill>
                <a:sym typeface="Wingdings" panose="05000000000000000000" pitchFamily="2" charset="2"/>
              </a:rPr>
              <a:t> Appearance  Custom page </a:t>
            </a:r>
            <a:endParaRPr lang="en-US" sz="1400">
              <a:solidFill>
                <a:srgbClr val="FFFF00"/>
              </a:solidFill>
            </a:endParaRPr>
          </a:p>
        </p:txBody>
      </p:sp>
      <p:pic>
        <p:nvPicPr>
          <p:cNvPr id="10" name="Picture 10" descr="A screenshot of a credit card&#10;&#10;Description automatically generated">
            <a:extLst>
              <a:ext uri="{FF2B5EF4-FFF2-40B4-BE49-F238E27FC236}">
                <a16:creationId xmlns:a16="http://schemas.microsoft.com/office/drawing/2014/main" id="{30CEB87C-067F-6A4F-383B-36FB66A8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4" y="1305639"/>
            <a:ext cx="4335070" cy="196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30E22-48BB-91B0-B53A-9DEFE686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14" y="2942749"/>
            <a:ext cx="4371380" cy="2119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DDDAB3-3382-06F3-377B-5645A5DBA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24" b="16597"/>
          <a:stretch/>
        </p:blipFill>
        <p:spPr>
          <a:xfrm>
            <a:off x="5342523" y="1212247"/>
            <a:ext cx="2389535" cy="170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55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8780462" cy="527050"/>
          </a:xfrm>
        </p:spPr>
        <p:txBody>
          <a:bodyPr/>
          <a:lstStyle/>
          <a:p>
            <a:r>
              <a:rPr lang="en-US" sz="2400">
                <a:solidFill>
                  <a:srgbClr val="FFFF00"/>
                </a:solidFill>
              </a:rPr>
              <a:t>Other things to mention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6088EA-BAE1-693F-0BE6-DBE7E55B643F}"/>
              </a:ext>
            </a:extLst>
          </p:cNvPr>
          <p:cNvSpPr txBox="1"/>
          <p:nvPr/>
        </p:nvSpPr>
        <p:spPr>
          <a:xfrm>
            <a:off x="347775" y="1086582"/>
            <a:ext cx="8438835" cy="26442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ea typeface="Calibri"/>
                <a:cs typeface="Calibri"/>
              </a:rPr>
              <a:t>Smart and optimized automatic Credit Bureau requests to avoid excessive requests and save lenders' funds.</a:t>
            </a: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  <a:ea typeface="Calibri"/>
                <a:cs typeface="Calibri"/>
              </a:rPr>
              <a:t>The list of </a:t>
            </a:r>
            <a:r>
              <a:rPr lang="en-US" sz="1400" dirty="0" err="1">
                <a:solidFill>
                  <a:srgbClr val="FFFFFF"/>
                </a:solidFill>
                <a:ea typeface="Calibri"/>
                <a:cs typeface="Calibri"/>
              </a:rPr>
              <a:t>Flinks</a:t>
            </a:r>
            <a:r>
              <a:rPr lang="en-US" sz="1400" dirty="0">
                <a:solidFill>
                  <a:srgbClr val="FFFFFF"/>
                </a:solidFill>
                <a:ea typeface="Calibri"/>
                <a:cs typeface="Calibri"/>
              </a:rPr>
              <a:t> (bank statements) attributes our system interprets and uses in customer risk analysis got extended which gives you even better instant insight.</a:t>
            </a:r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</a:rPr>
              <a:t>New Integrations </a:t>
            </a:r>
            <a:r>
              <a:rPr lang="pl-PL" sz="1400" dirty="0">
                <a:solidFill>
                  <a:srgbClr val="FFFFFF"/>
                </a:solidFill>
              </a:rPr>
              <a:t>with </a:t>
            </a:r>
            <a:r>
              <a:rPr lang="en-US" sz="1400" dirty="0" err="1">
                <a:solidFill>
                  <a:srgbClr val="FFFFFF"/>
                </a:solidFill>
              </a:rPr>
              <a:t>Quickbooks</a:t>
            </a:r>
            <a:r>
              <a:rPr lang="en-US" sz="1400" dirty="0">
                <a:solidFill>
                  <a:srgbClr val="FFFFFF"/>
                </a:solidFill>
              </a:rPr>
              <a:t> and XERO </a:t>
            </a:r>
            <a:r>
              <a:rPr lang="pl-PL" sz="1400" dirty="0">
                <a:solidFill>
                  <a:srgbClr val="FFFFFF"/>
                </a:solidFill>
              </a:rPr>
              <a:t>(A</a:t>
            </a:r>
            <a:r>
              <a:rPr lang="en-US" sz="1400" dirty="0" err="1">
                <a:solidFill>
                  <a:srgbClr val="FFFFFF"/>
                </a:solidFill>
              </a:rPr>
              <a:t>ccounting</a:t>
            </a:r>
            <a:r>
              <a:rPr lang="pl-PL" sz="1400" dirty="0">
                <a:solidFill>
                  <a:srgbClr val="FFFFFF"/>
                </a:solidFill>
              </a:rPr>
              <a:t>)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FFFFFF"/>
                </a:solidFill>
              </a:rPr>
              <a:t>New </a:t>
            </a:r>
            <a:r>
              <a:rPr lang="en-US" sz="1400" dirty="0">
                <a:solidFill>
                  <a:srgbClr val="FFFFFF"/>
                </a:solidFill>
              </a:rPr>
              <a:t>integration </a:t>
            </a:r>
            <a:r>
              <a:rPr lang="pl-PL" sz="1400" dirty="0">
                <a:solidFill>
                  <a:srgbClr val="FFFFFF"/>
                </a:solidFill>
              </a:rPr>
              <a:t>with </a:t>
            </a:r>
            <a:r>
              <a:rPr lang="en-US" sz="1400" dirty="0">
                <a:solidFill>
                  <a:srgbClr val="FFFFFF"/>
                </a:solidFill>
              </a:rPr>
              <a:t>Repay (Canada) allow us to better process payments in Canada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</a:rPr>
              <a:t>Improved integration with </a:t>
            </a:r>
            <a:r>
              <a:rPr lang="en-US" sz="1400" dirty="0" err="1">
                <a:solidFill>
                  <a:srgbClr val="FFFFFF"/>
                </a:solidFill>
              </a:rPr>
              <a:t>Zum</a:t>
            </a:r>
            <a:r>
              <a:rPr lang="en-US" sz="1400" dirty="0">
                <a:solidFill>
                  <a:srgbClr val="FFFFFF"/>
                </a:solidFill>
              </a:rPr>
              <a:t> Rails (Canada) allow us to better process payments in Canada. 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</a:rPr>
              <a:t>Transunion (Canada) integration improvement for easier soft and hard pulls.</a:t>
            </a:r>
            <a:endParaRPr lang="en-US" sz="1400" dirty="0">
              <a:solidFill>
                <a:srgbClr val="FFFFFF"/>
              </a:solidFill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FFFFFF"/>
                </a:solidFill>
              </a:rPr>
              <a:t>Experian (US) integration updated to notify the lender if obligatory reports haven’t been sent on time.</a:t>
            </a:r>
            <a:endParaRPr lang="pl-PL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5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2C904-C278-D3B4-406D-7E0FB87A4539}"/>
              </a:ext>
            </a:extLst>
          </p:cNvPr>
          <p:cNvSpPr txBox="1"/>
          <p:nvPr/>
        </p:nvSpPr>
        <p:spPr>
          <a:xfrm>
            <a:off x="0" y="435886"/>
            <a:ext cx="7921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>
                <a:solidFill>
                  <a:srgbClr val="FFFF00"/>
                </a:solidFill>
              </a:rPr>
              <a:t>Tools </a:t>
            </a:r>
            <a:r>
              <a:rPr lang="pl-PL" sz="1100">
                <a:solidFill>
                  <a:srgbClr val="FFFF00"/>
                </a:solidFill>
                <a:sym typeface="Wingdings" panose="05000000000000000000" pitchFamily="2" charset="2"/>
              </a:rPr>
              <a:t> Accounting</a:t>
            </a:r>
            <a:endParaRPr lang="en-US" sz="110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CDFC9-EACE-E90B-E0FA-C84DF9796FE4}"/>
              </a:ext>
            </a:extLst>
          </p:cNvPr>
          <p:cNvSpPr txBox="1"/>
          <p:nvPr/>
        </p:nvSpPr>
        <p:spPr>
          <a:xfrm>
            <a:off x="5348254" y="2822018"/>
            <a:ext cx="313790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600" i="1">
                <a:solidFill>
                  <a:schemeClr val="bg1"/>
                </a:solidFill>
              </a:rPr>
              <a:t>We do not make up new accounting reports, but we allow users to take the reports that exist in the company, set them up and automatically collect and manage them in </a:t>
            </a:r>
            <a:r>
              <a:rPr lang="en-US" sz="1600" i="1" err="1">
                <a:solidFill>
                  <a:schemeClr val="bg1"/>
                </a:solidFill>
              </a:rPr>
              <a:t>TurnKey</a:t>
            </a:r>
            <a:r>
              <a:rPr lang="en-US" sz="1600" i="1">
                <a:solidFill>
                  <a:schemeClr val="bg1"/>
                </a:solidFill>
              </a:rPr>
              <a:t> Lender.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139302" y="4774161"/>
            <a:ext cx="2004698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 - Enabled in the 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 sz="1100" i="1" err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F1CF4-7958-AE78-8E3F-6501954C8EA4}"/>
              </a:ext>
            </a:extLst>
          </p:cNvPr>
          <p:cNvSpPr txBox="1"/>
          <p:nvPr/>
        </p:nvSpPr>
        <p:spPr>
          <a:xfrm>
            <a:off x="539429" y="751822"/>
            <a:ext cx="847300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 simple and coding-free way to set up the export of financial data that ideally matches customer’s existing accounting procedures</a:t>
            </a:r>
          </a:p>
        </p:txBody>
      </p:sp>
      <p:pic>
        <p:nvPicPr>
          <p:cNvPr id="4" name="Picture 2" descr="What You Need to Know About Accounting Automation — Image of robot hand pressing finger on calculator by stack of paper receipts">
            <a:extLst>
              <a:ext uri="{FF2B5EF4-FFF2-40B4-BE49-F238E27FC236}">
                <a16:creationId xmlns:a16="http://schemas.microsoft.com/office/drawing/2014/main" id="{5864B6F0-6C20-D238-449C-A25384BA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1" y="144468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06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CE4DE-BC87-CBF4-786B-14D5D110012E}"/>
              </a:ext>
            </a:extLst>
          </p:cNvPr>
          <p:cNvSpPr txBox="1"/>
          <p:nvPr/>
        </p:nvSpPr>
        <p:spPr>
          <a:xfrm>
            <a:off x="244473" y="725062"/>
            <a:ext cx="3380236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Define what accounts to 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7099055" y="4659923"/>
            <a:ext cx="2044945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 - </a:t>
            </a:r>
            <a:r>
              <a:rPr lang="pl-PL" sz="1100" i="1" err="1">
                <a:solidFill>
                  <a:srgbClr val="FF0000"/>
                </a:solidFill>
              </a:rPr>
              <a:t>Enabled</a:t>
            </a:r>
            <a:r>
              <a:rPr lang="pl-PL" sz="1100" i="1">
                <a:solidFill>
                  <a:srgbClr val="FF0000"/>
                </a:solidFill>
              </a:rPr>
              <a:t> in the 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2CDEA-CF3A-815E-2D50-DB8720A8A3ED}"/>
              </a:ext>
            </a:extLst>
          </p:cNvPr>
          <p:cNvSpPr txBox="1"/>
          <p:nvPr/>
        </p:nvSpPr>
        <p:spPr>
          <a:xfrm>
            <a:off x="368392" y="4137274"/>
            <a:ext cx="5472898" cy="7052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i="1">
                <a:solidFill>
                  <a:schemeClr val="bg1"/>
                </a:solidFill>
              </a:rPr>
              <a:t>Usually the client’s accounting office already has the chart of accounts, and the task is to recreate it in </a:t>
            </a:r>
            <a:r>
              <a:rPr lang="en-US" sz="1400" i="1" err="1">
                <a:solidFill>
                  <a:schemeClr val="bg1"/>
                </a:solidFill>
              </a:rPr>
              <a:t>TurnKey</a:t>
            </a:r>
            <a:r>
              <a:rPr lang="en-US" sz="1400" i="1">
                <a:solidFill>
                  <a:schemeClr val="bg1"/>
                </a:solidFill>
              </a:rPr>
              <a:t> Lender or </a:t>
            </a:r>
            <a:r>
              <a:rPr lang="en-US" sz="1400" i="1" err="1">
                <a:solidFill>
                  <a:schemeClr val="bg1"/>
                </a:solidFill>
              </a:rPr>
              <a:t>synchonize</a:t>
            </a:r>
            <a:r>
              <a:rPr lang="en-US" sz="1400" i="1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CBC487-41E6-F3FD-F92B-068B407F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65" y="1189933"/>
            <a:ext cx="3668301" cy="15771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A0CC08-618C-4213-3DCB-B3533477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3" y="1189933"/>
            <a:ext cx="4922080" cy="26884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7AB1D0-B63A-406A-D734-D206BA470F4D}"/>
              </a:ext>
            </a:extLst>
          </p:cNvPr>
          <p:cNvSpPr txBox="1"/>
          <p:nvPr/>
        </p:nvSpPr>
        <p:spPr>
          <a:xfrm>
            <a:off x="0" y="435886"/>
            <a:ext cx="79216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>
                <a:solidFill>
                  <a:srgbClr val="FFFF00"/>
                </a:solidFill>
              </a:rPr>
              <a:t>Tools </a:t>
            </a:r>
            <a:r>
              <a:rPr lang="pl-PL" sz="1100">
                <a:solidFill>
                  <a:srgbClr val="FFFF00"/>
                </a:solidFill>
                <a:sym typeface="Wingdings" panose="05000000000000000000" pitchFamily="2" charset="2"/>
              </a:rPr>
              <a:t> Accounting  Chart of accounts – Add as a file</a:t>
            </a:r>
            <a:endParaRPr lang="en-US" sz="11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</a:t>
            </a:r>
            <a:br>
              <a:rPr lang="ru-RU" sz="2500">
                <a:solidFill>
                  <a:srgbClr val="FFFF00"/>
                </a:solidFill>
              </a:rPr>
            </a:b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1AED33-64C7-3D66-8E11-F02FD9B4307C}"/>
              </a:ext>
            </a:extLst>
          </p:cNvPr>
          <p:cNvSpPr txBox="1"/>
          <p:nvPr/>
        </p:nvSpPr>
        <p:spPr>
          <a:xfrm>
            <a:off x="58738" y="634044"/>
            <a:ext cx="8224454" cy="4234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bg1"/>
                </a:solidFill>
              </a:rPr>
              <a:t>Synchronize the chart of accounts : Already have integrations with Xero and QuickBooks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40836-AD6D-ACCA-F782-27D452C5F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93"/>
          <a:stretch/>
        </p:blipFill>
        <p:spPr>
          <a:xfrm>
            <a:off x="58738" y="2994168"/>
            <a:ext cx="3674280" cy="1525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AAA266-CECD-CF40-5D6B-AC05E978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94" y="1812026"/>
            <a:ext cx="4459268" cy="226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90E3A2-41B3-FDBD-1303-43FE4D10D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52" y="1324666"/>
            <a:ext cx="3418849" cy="1465221"/>
          </a:xfrm>
          <a:prstGeom prst="rect">
            <a:avLst/>
          </a:prstGeom>
        </p:spPr>
      </p:pic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3661BA73-E2FF-0683-1CC1-22C1344B8A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57240" y="-909691"/>
            <a:ext cx="487360" cy="4959751"/>
          </a:xfrm>
          <a:prstGeom prst="bentConnector3">
            <a:avLst>
              <a:gd name="adj1" fmla="val -20847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FB970D4-F817-1FE4-B218-0FB00DB6B2C2}"/>
              </a:ext>
            </a:extLst>
          </p:cNvPr>
          <p:cNvCxnSpPr>
            <a:cxnSpLocks/>
            <a:stCxn id="4" idx="2"/>
            <a:endCxn id="9" idx="2"/>
          </p:cNvCxnSpPr>
          <p:nvPr/>
        </p:nvCxnSpPr>
        <p:spPr>
          <a:xfrm rot="5400000" flipH="1" flipV="1">
            <a:off x="4153473" y="1817267"/>
            <a:ext cx="444559" cy="4959750"/>
          </a:xfrm>
          <a:prstGeom prst="bentConnector3">
            <a:avLst>
              <a:gd name="adj1" fmla="val -51422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22681DB-FBFD-52E1-0AD0-746740F2E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251" y="1078604"/>
            <a:ext cx="1314450" cy="438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ED328A-85AA-750C-BBBF-48EC802E1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318" y="4593228"/>
            <a:ext cx="1314450" cy="4381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30E50CA-D7F9-EAD3-E704-3A29D2427A23}"/>
              </a:ext>
            </a:extLst>
          </p:cNvPr>
          <p:cNvSpPr txBox="1"/>
          <p:nvPr/>
        </p:nvSpPr>
        <p:spPr>
          <a:xfrm>
            <a:off x="1676400" y="42028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100">
                <a:solidFill>
                  <a:srgbClr val="FFFF00"/>
                </a:solidFill>
              </a:rPr>
              <a:t>Tools </a:t>
            </a:r>
            <a:r>
              <a:rPr lang="pl-PL" sz="1100">
                <a:solidFill>
                  <a:srgbClr val="FFFF00"/>
                </a:solidFill>
                <a:sym typeface="Wingdings" panose="05000000000000000000" pitchFamily="2" charset="2"/>
              </a:rPr>
              <a:t> Accounting  Chart of accounts</a:t>
            </a:r>
            <a:r>
              <a:rPr lang="ru-RU" sz="1100">
                <a:solidFill>
                  <a:srgbClr val="FFFF00"/>
                </a:solidFill>
                <a:sym typeface="Wingdings" panose="05000000000000000000" pitchFamily="2" charset="2"/>
              </a:rPr>
              <a:t> - </a:t>
            </a:r>
            <a:r>
              <a:rPr lang="pl-PL" sz="1100">
                <a:solidFill>
                  <a:srgbClr val="FFFF00"/>
                </a:solidFill>
                <a:sym typeface="Wingdings" panose="05000000000000000000" pitchFamily="2" charset="2"/>
              </a:rPr>
              <a:t>Sync</a:t>
            </a:r>
            <a:endParaRPr lang="en-US" sz="11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5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CE4DE-BC87-CBF4-786B-14D5D110012E}"/>
              </a:ext>
            </a:extLst>
          </p:cNvPr>
          <p:cNvSpPr txBox="1"/>
          <p:nvPr/>
        </p:nvSpPr>
        <p:spPr>
          <a:xfrm>
            <a:off x="244472" y="725062"/>
            <a:ext cx="8840787" cy="464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Define what data to collect from the accounts and arrange it in the Journals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6943722" y="4705972"/>
            <a:ext cx="214958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 - </a:t>
            </a:r>
            <a:r>
              <a:rPr lang="pl-PL" sz="1100" i="1" err="1">
                <a:solidFill>
                  <a:srgbClr val="FF0000"/>
                </a:solidFill>
              </a:rPr>
              <a:t>Enabled</a:t>
            </a:r>
            <a:r>
              <a:rPr lang="pl-PL" sz="1100" i="1">
                <a:solidFill>
                  <a:srgbClr val="FF0000"/>
                </a:solidFill>
              </a:rPr>
              <a:t> in the </a:t>
            </a:r>
            <a:r>
              <a:rPr lang="pl-PL" sz="1100" i="1" err="1">
                <a:solidFill>
                  <a:srgbClr val="FF0000"/>
                </a:solidFill>
              </a:rPr>
              <a:t>Config</a:t>
            </a:r>
            <a:endParaRPr lang="en-US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BF098-CB5F-984B-89BC-1EE53A7E0377}"/>
              </a:ext>
            </a:extLst>
          </p:cNvPr>
          <p:cNvSpPr txBox="1"/>
          <p:nvPr/>
        </p:nvSpPr>
        <p:spPr>
          <a:xfrm>
            <a:off x="368300" y="3839131"/>
            <a:ext cx="8311404" cy="7052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i="1">
                <a:solidFill>
                  <a:schemeClr val="bg1"/>
                </a:solidFill>
              </a:rPr>
              <a:t>Usually the client’s accounting office already has the journals that they commonly use. The task is to recreate it in </a:t>
            </a:r>
            <a:r>
              <a:rPr lang="en-US" sz="1400" i="1" err="1">
                <a:solidFill>
                  <a:schemeClr val="bg1"/>
                </a:solidFill>
              </a:rPr>
              <a:t>TurnKey</a:t>
            </a:r>
            <a:r>
              <a:rPr lang="en-US" sz="1400" i="1">
                <a:solidFill>
                  <a:schemeClr val="bg1"/>
                </a:solidFill>
              </a:rPr>
              <a:t> Lender.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EE1B5-8B4B-6AEF-D681-69675CE7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9" r="520" b="15562"/>
          <a:stretch/>
        </p:blipFill>
        <p:spPr>
          <a:xfrm>
            <a:off x="559166" y="1189933"/>
            <a:ext cx="7227945" cy="24876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B0710F-74B9-F471-B14E-31C306FDF0C8}"/>
              </a:ext>
            </a:extLst>
          </p:cNvPr>
          <p:cNvSpPr txBox="1"/>
          <p:nvPr/>
        </p:nvSpPr>
        <p:spPr>
          <a:xfrm>
            <a:off x="1733550" y="41728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>
                <a:solidFill>
                  <a:srgbClr val="FFFF00"/>
                </a:solidFill>
              </a:rPr>
              <a:t>Tools </a:t>
            </a:r>
            <a:r>
              <a:rPr lang="pl-PL" sz="1400">
                <a:solidFill>
                  <a:srgbClr val="FFFF00"/>
                </a:solidFill>
                <a:sym typeface="Wingdings" panose="05000000000000000000" pitchFamily="2" charset="2"/>
              </a:rPr>
              <a:t> Accounting  Settings</a:t>
            </a:r>
            <a:endParaRPr lang="en-US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 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CE4DE-BC87-CBF4-786B-14D5D110012E}"/>
              </a:ext>
            </a:extLst>
          </p:cNvPr>
          <p:cNvSpPr txBox="1"/>
          <p:nvPr/>
        </p:nvSpPr>
        <p:spPr>
          <a:xfrm>
            <a:off x="178152" y="1054101"/>
            <a:ext cx="8787695" cy="12958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If the integration has been enabled, send them to the accounting service provider.</a:t>
            </a:r>
            <a:endParaRPr lang="en-US" sz="180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>
                <a:solidFill>
                  <a:schemeClr val="bg1"/>
                </a:solidFill>
              </a:rPr>
              <a:t>Already have integrations with Xero and QuickBooks </a:t>
            </a:r>
            <a:endParaRPr lang="pl-PL" sz="1800">
              <a:solidFill>
                <a:schemeClr val="bg1"/>
              </a:solidFill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352425" y="4627031"/>
            <a:ext cx="2012748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1100" i="1" err="1">
                <a:solidFill>
                  <a:srgbClr val="FF0000"/>
                </a:solidFill>
              </a:rPr>
              <a:t>Addon</a:t>
            </a:r>
            <a:r>
              <a:rPr lang="pl-PL" sz="1100" i="1">
                <a:solidFill>
                  <a:srgbClr val="FF0000"/>
                </a:solidFill>
              </a:rPr>
              <a:t> - </a:t>
            </a:r>
            <a:r>
              <a:rPr lang="pl-PL" sz="1100" i="1" err="1">
                <a:solidFill>
                  <a:srgbClr val="FF0000"/>
                </a:solidFill>
              </a:rPr>
              <a:t>Enabled</a:t>
            </a:r>
            <a:r>
              <a:rPr lang="pl-PL" sz="1100" i="1">
                <a:solidFill>
                  <a:srgbClr val="FF0000"/>
                </a:solidFill>
              </a:rPr>
              <a:t> in the Config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C9F9A-5BDE-C95D-3ECD-C8D70356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83" y="1968273"/>
            <a:ext cx="7098580" cy="255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DAFE4-D742-0CC2-DED2-4DB5ADD74DFC}"/>
              </a:ext>
            </a:extLst>
          </p:cNvPr>
          <p:cNvSpPr txBox="1"/>
          <p:nvPr/>
        </p:nvSpPr>
        <p:spPr>
          <a:xfrm>
            <a:off x="946150" y="527051"/>
            <a:ext cx="62865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</a:rPr>
              <a:t>Tools </a:t>
            </a:r>
            <a:r>
              <a:rPr lang="en-US" sz="1400">
                <a:solidFill>
                  <a:srgbClr val="FFFF00"/>
                </a:solidFill>
                <a:sym typeface="Wingdings" panose="05000000000000000000" pitchFamily="2" charset="2"/>
              </a:rPr>
              <a:t> Accounting  Chart of accounts – Journals – Create and send</a:t>
            </a:r>
            <a:endParaRPr lang="en-US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6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4BDCCAA-741E-3274-2BBF-4975296E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" y="1"/>
            <a:ext cx="7921625" cy="527050"/>
          </a:xfrm>
        </p:spPr>
        <p:txBody>
          <a:bodyPr/>
          <a:lstStyle/>
          <a:p>
            <a:r>
              <a:rPr lang="pl-PL" sz="2500">
                <a:solidFill>
                  <a:srgbClr val="FFFF00"/>
                </a:solidFill>
              </a:rPr>
              <a:t>Accounting</a:t>
            </a:r>
            <a:endParaRPr lang="en-US" sz="250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CE4DE-BC87-CBF4-786B-14D5D110012E}"/>
              </a:ext>
            </a:extLst>
          </p:cNvPr>
          <p:cNvSpPr txBox="1"/>
          <p:nvPr/>
        </p:nvSpPr>
        <p:spPr>
          <a:xfrm>
            <a:off x="145796" y="1104964"/>
            <a:ext cx="3121459" cy="13515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Collect data in the journal batches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Scheduled automatic collection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  <a:p>
            <a:pPr marL="6286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Possible manual collection </a:t>
            </a:r>
            <a:br>
              <a:rPr lang="en-US" sz="1400"/>
            </a:br>
            <a:r>
              <a:rPr lang="en-US" sz="1400">
                <a:solidFill>
                  <a:schemeClr val="bg1"/>
                </a:solidFill>
              </a:rPr>
              <a:t>at any time</a:t>
            </a:r>
            <a:endParaRPr lang="en-US" sz="14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909D8-1EAA-15C5-2CAD-361C6986612A}"/>
              </a:ext>
            </a:extLst>
          </p:cNvPr>
          <p:cNvSpPr txBox="1"/>
          <p:nvPr/>
        </p:nvSpPr>
        <p:spPr>
          <a:xfrm>
            <a:off x="352425" y="4627031"/>
            <a:ext cx="15700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i="1">
                <a:solidFill>
                  <a:srgbClr val="FF0000"/>
                </a:solidFill>
              </a:rPr>
              <a:t>Enabled in the Config</a:t>
            </a:r>
            <a:endParaRPr lang="en-US" sz="1100" i="1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4E8AC-84C5-0978-1F59-DDB910F2F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13" y="1104964"/>
            <a:ext cx="5547353" cy="33028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2C68F-563A-F99F-80F9-8F6EDD18A0AE}"/>
              </a:ext>
            </a:extLst>
          </p:cNvPr>
          <p:cNvSpPr txBox="1"/>
          <p:nvPr/>
        </p:nvSpPr>
        <p:spPr>
          <a:xfrm>
            <a:off x="189325" y="2905037"/>
            <a:ext cx="3121459" cy="38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solidFill>
                  <a:schemeClr val="bg1"/>
                </a:solidFill>
              </a:rPr>
              <a:t>Download data as .xlsx files </a:t>
            </a:r>
            <a:endParaRPr lang="pl-PL" sz="14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C3EFB0-6C7D-8278-1F22-A2FBD55B45C2}"/>
              </a:ext>
            </a:extLst>
          </p:cNvPr>
          <p:cNvSpPr txBox="1"/>
          <p:nvPr/>
        </p:nvSpPr>
        <p:spPr>
          <a:xfrm>
            <a:off x="1803400" y="426781"/>
            <a:ext cx="4572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>
                <a:solidFill>
                  <a:srgbClr val="FFFF00"/>
                </a:solidFill>
              </a:rPr>
              <a:t>Tools </a:t>
            </a:r>
            <a:r>
              <a:rPr lang="en-US" sz="1400">
                <a:solidFill>
                  <a:srgbClr val="FFFF00"/>
                </a:solidFill>
                <a:sym typeface="Wingdings" panose="05000000000000000000" pitchFamily="2" charset="2"/>
              </a:rPr>
              <a:t> Accounting  Chart of accounts – Journals</a:t>
            </a:r>
            <a:endParaRPr lang="en-US" sz="1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386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27AADD2D-B7AA-3C4A-B2FA-D8986197ED7E}"/>
    </a:ext>
  </a:extLst>
</a:theme>
</file>

<file path=ppt/theme/theme2.xml><?xml version="1.0" encoding="utf-8"?>
<a:theme xmlns:a="http://schemas.openxmlformats.org/drawingml/2006/main" name="Content-light background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B1554144-4700-844E-BF74-C9BABB6D8547}"/>
    </a:ext>
  </a:extLst>
</a:theme>
</file>

<file path=ppt/theme/theme3.xml><?xml version="1.0" encoding="utf-8"?>
<a:theme xmlns:a="http://schemas.openxmlformats.org/drawingml/2006/main" name="Content-dark background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FA99EB28-F5CD-6340-83F6-D4B36C22ADA2}"/>
    </a:ext>
  </a:extLst>
</a:theme>
</file>

<file path=ppt/theme/theme4.xml><?xml version="1.0" encoding="utf-8"?>
<a:theme xmlns:a="http://schemas.openxmlformats.org/drawingml/2006/main" name="Case study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C279281B-9D79-564F-87C7-FD70EFD022B7}"/>
    </a:ext>
  </a:extLst>
</a:theme>
</file>

<file path=ppt/theme/theme5.xml><?xml version="1.0" encoding="utf-8"?>
<a:theme xmlns:a="http://schemas.openxmlformats.org/drawingml/2006/main" name="1_Case study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29174874-9655-D546-909B-73488D4DD078}"/>
    </a:ext>
  </a:extLst>
</a:theme>
</file>

<file path=ppt/theme/theme6.xml><?xml version="1.0" encoding="utf-8"?>
<a:theme xmlns:a="http://schemas.openxmlformats.org/drawingml/2006/main" name="1_Case study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L_presentation_template_1.4" id="{E9452EFC-C50A-9944-8738-257E9DAB34BD}" vid="{0C6DAA93-39B0-9149-B5F6-1B3741F1A54F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3b96e7-422c-408a-9f5f-9d4c7ed2a19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9316A2C78E049883ECB10613AC8C5" ma:contentTypeVersion="10" ma:contentTypeDescription="Create a new document." ma:contentTypeScope="" ma:versionID="9e5fb345f4b7958399ec548f3d4976c7">
  <xsd:schema xmlns:xsd="http://www.w3.org/2001/XMLSchema" xmlns:xs="http://www.w3.org/2001/XMLSchema" xmlns:p="http://schemas.microsoft.com/office/2006/metadata/properties" xmlns:ns3="22cb572f-8167-4b88-8bac-da429bc547ba" xmlns:ns4="d23b96e7-422c-408a-9f5f-9d4c7ed2a196" targetNamespace="http://schemas.microsoft.com/office/2006/metadata/properties" ma:root="true" ma:fieldsID="dd9b07718762be820cf45e5c1f47e61f" ns3:_="" ns4:_="">
    <xsd:import namespace="22cb572f-8167-4b88-8bac-da429bc547ba"/>
    <xsd:import namespace="d23b96e7-422c-408a-9f5f-9d4c7ed2a1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b572f-8167-4b88-8bac-da429bc547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b96e7-422c-408a-9f5f-9d4c7ed2a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F4AF8B-4EA8-458C-B141-279AFA305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44C35-55B1-449C-B16E-D347D2415501}">
  <ds:schemaRefs>
    <ds:schemaRef ds:uri="22cb572f-8167-4b88-8bac-da429bc547ba"/>
    <ds:schemaRef ds:uri="http://schemas.openxmlformats.org/package/2006/metadata/core-properties"/>
    <ds:schemaRef ds:uri="d23b96e7-422c-408a-9f5f-9d4c7ed2a19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CC20D7F-6057-4547-8B0D-FA68E295C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b572f-8167-4b88-8bac-da429bc547ba"/>
    <ds:schemaRef ds:uri="d23b96e7-422c-408a-9f5f-9d4c7ed2a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TKL_presentation_template_1.4 2 (1)</Template>
  <TotalTime>0</TotalTime>
  <Words>1804</Words>
  <Application>Microsoft Office PowerPoint</Application>
  <PresentationFormat>On-screen Show (16:9)</PresentationFormat>
  <Paragraphs>226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Arial Black</vt:lpstr>
      <vt:lpstr>Calibri</vt:lpstr>
      <vt:lpstr>Courier New</vt:lpstr>
      <vt:lpstr>Open Sans</vt:lpstr>
      <vt:lpstr>Slack-Lato</vt:lpstr>
      <vt:lpstr>Verdana</vt:lpstr>
      <vt:lpstr>Wingdings</vt:lpstr>
      <vt:lpstr>Wingdings,Sans-Serif</vt:lpstr>
      <vt:lpstr>Titles</vt:lpstr>
      <vt:lpstr>Content-light background</vt:lpstr>
      <vt:lpstr>Content-dark background</vt:lpstr>
      <vt:lpstr>Case study 1</vt:lpstr>
      <vt:lpstr>1_Case study 1</vt:lpstr>
      <vt:lpstr>1_Case study 2</vt:lpstr>
      <vt:lpstr>Standard platform release Version 7.10</vt:lpstr>
      <vt:lpstr>Main features</vt:lpstr>
      <vt:lpstr>Full list of features</vt:lpstr>
      <vt:lpstr>Accounting</vt:lpstr>
      <vt:lpstr>Accounting</vt:lpstr>
      <vt:lpstr>Accounting </vt:lpstr>
      <vt:lpstr>Accounting</vt:lpstr>
      <vt:lpstr>Accounting </vt:lpstr>
      <vt:lpstr>Accounting</vt:lpstr>
      <vt:lpstr>New Credit Product Capabilities</vt:lpstr>
      <vt:lpstr>Fee Library</vt:lpstr>
      <vt:lpstr>New Credit Product Capabilities - Manual Fee</vt:lpstr>
      <vt:lpstr>Manual Fee Settings</vt:lpstr>
      <vt:lpstr>Manual Fee Usage</vt:lpstr>
      <vt:lpstr>PowerPoint Presentation</vt:lpstr>
      <vt:lpstr>PowerPoint Presentation</vt:lpstr>
      <vt:lpstr>PowerPoint Presentation</vt:lpstr>
      <vt:lpstr>Escrow Functionality</vt:lpstr>
      <vt:lpstr>Escrow Functionality Include escrow fee in the general schedule  </vt:lpstr>
      <vt:lpstr>Escrow Functionality - Balance </vt:lpstr>
      <vt:lpstr>Escrow Functionality - Analysis </vt:lpstr>
      <vt:lpstr>Escrow Functionality – New Schedule </vt:lpstr>
      <vt:lpstr>More Informative Risk Score Tab</vt:lpstr>
      <vt:lpstr>Improved Excel Reports</vt:lpstr>
      <vt:lpstr>Improved Excel Reports – List of Smart Makers</vt:lpstr>
      <vt:lpstr>Improved Excel Reports – Upload to Template</vt:lpstr>
      <vt:lpstr>Improved Excel Reports – Depository</vt:lpstr>
      <vt:lpstr>More Bank Account Verification Settings</vt:lpstr>
      <vt:lpstr>New Decision Rules</vt:lpstr>
      <vt:lpstr>2-Factor Authorization for Customers</vt:lpstr>
      <vt:lpstr>2-Factor Authorization for Back-Office Users</vt:lpstr>
      <vt:lpstr>Separate Image for Login Page</vt:lpstr>
      <vt:lpstr>Other things to mention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7.10</dc:title>
  <dc:creator>Nataliia Nenasheva</dc:creator>
  <cp:lastModifiedBy>Nataliia Nenasheva</cp:lastModifiedBy>
  <cp:revision>1</cp:revision>
  <dcterms:created xsi:type="dcterms:W3CDTF">2023-07-03T20:30:22Z</dcterms:created>
  <dcterms:modified xsi:type="dcterms:W3CDTF">2023-07-12T11:20:27Z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0x0101001449316A2C78E049883ECB10613AC8C5</vt:lpwstr>
  </property>
</Properties>
</file>